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345" r:id="rId5"/>
    <p:sldId id="256" r:id="rId6"/>
    <p:sldId id="367" r:id="rId7"/>
    <p:sldId id="353" r:id="rId8"/>
    <p:sldId id="346" r:id="rId9"/>
    <p:sldId id="356" r:id="rId10"/>
    <p:sldId id="359" r:id="rId11"/>
    <p:sldId id="380" r:id="rId12"/>
    <p:sldId id="394" r:id="rId13"/>
    <p:sldId id="357" r:id="rId14"/>
    <p:sldId id="368" r:id="rId15"/>
    <p:sldId id="360" r:id="rId16"/>
    <p:sldId id="361" r:id="rId17"/>
    <p:sldId id="387" r:id="rId18"/>
    <p:sldId id="362" r:id="rId19"/>
    <p:sldId id="391" r:id="rId20"/>
    <p:sldId id="392" r:id="rId21"/>
    <p:sldId id="393" r:id="rId22"/>
    <p:sldId id="375" r:id="rId23"/>
    <p:sldId id="363" r:id="rId24"/>
    <p:sldId id="376" r:id="rId25"/>
    <p:sldId id="365" r:id="rId26"/>
    <p:sldId id="398" r:id="rId27"/>
    <p:sldId id="397" r:id="rId28"/>
    <p:sldId id="396" r:id="rId29"/>
    <p:sldId id="389" r:id="rId30"/>
    <p:sldId id="384" r:id="rId31"/>
    <p:sldId id="364" r:id="rId32"/>
    <p:sldId id="399" r:id="rId33"/>
    <p:sldId id="355" r:id="rId34"/>
    <p:sldId id="370" r:id="rId35"/>
    <p:sldId id="369" r:id="rId36"/>
    <p:sldId id="3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AA51CA-CE29-9D41-A62A-A8AF65978984}">
          <p14:sldIdLst>
            <p14:sldId id="345"/>
          </p14:sldIdLst>
        </p14:section>
        <p14:section name="Our Motivation and Chosen Dataset" id="{88769F2B-8AA0-0D46-BF3F-DA57E05E4460}">
          <p14:sldIdLst>
            <p14:sldId id="256"/>
            <p14:sldId id="367"/>
            <p14:sldId id="353"/>
          </p14:sldIdLst>
        </p14:section>
        <p14:section name="Setting the Stage" id="{E68B3B2D-49F0-3141-807A-44626AD8094F}">
          <p14:sldIdLst>
            <p14:sldId id="346"/>
            <p14:sldId id="356"/>
            <p14:sldId id="359"/>
            <p14:sldId id="380"/>
            <p14:sldId id="394"/>
            <p14:sldId id="357"/>
            <p14:sldId id="368"/>
            <p14:sldId id="360"/>
          </p14:sldIdLst>
        </p14:section>
        <p14:section name="Core Analysis" id="{8BB7687D-D35F-6343-823B-BA578E2EBB2B}">
          <p14:sldIdLst>
            <p14:sldId id="361"/>
            <p14:sldId id="387"/>
            <p14:sldId id="362"/>
            <p14:sldId id="391"/>
            <p14:sldId id="392"/>
            <p14:sldId id="393"/>
            <p14:sldId id="375"/>
            <p14:sldId id="363"/>
            <p14:sldId id="376"/>
          </p14:sldIdLst>
        </p14:section>
        <p14:section name="Slam Dunk" id="{D62518C2-3F5E-DF46-8A75-024A1FC4162A}">
          <p14:sldIdLst>
            <p14:sldId id="365"/>
            <p14:sldId id="398"/>
            <p14:sldId id="397"/>
            <p14:sldId id="396"/>
            <p14:sldId id="389"/>
            <p14:sldId id="384"/>
            <p14:sldId id="364"/>
            <p14:sldId id="399"/>
            <p14:sldId id="355"/>
            <p14:sldId id="370"/>
            <p14:sldId id="369"/>
            <p14:sldId id="3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8D"/>
    <a:srgbClr val="FFFFFF"/>
    <a:srgbClr val="404040"/>
    <a:srgbClr val="C00000"/>
    <a:srgbClr val="F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94"/>
    <p:restoredTop sz="78503"/>
  </p:normalViewPr>
  <p:slideViewPr>
    <p:cSldViewPr snapToGrid="0" snapToObjects="1">
      <p:cViewPr>
        <p:scale>
          <a:sx n="93" d="100"/>
          <a:sy n="93" d="100"/>
        </p:scale>
        <p:origin x="132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04A33-D077-794A-9842-B73FA3EBA80C}"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32171-684C-C241-802C-9657CDE6842F}" type="slidenum">
              <a:rPr lang="en-US" smtClean="0"/>
              <a:t>‹#›</a:t>
            </a:fld>
            <a:endParaRPr lang="en-US"/>
          </a:p>
        </p:txBody>
      </p:sp>
    </p:spTree>
    <p:extLst>
      <p:ext uri="{BB962C8B-B14F-4D97-AF65-F5344CB8AC3E}">
        <p14:creationId xmlns:p14="http://schemas.microsoft.com/office/powerpoint/2010/main" val="3497912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a:t>
            </a:fld>
            <a:endParaRPr lang="en-US"/>
          </a:p>
        </p:txBody>
      </p:sp>
    </p:spTree>
    <p:extLst>
      <p:ext uri="{BB962C8B-B14F-4D97-AF65-F5344CB8AC3E}">
        <p14:creationId xmlns:p14="http://schemas.microsoft.com/office/powerpoint/2010/main" val="2790097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10</a:t>
            </a:fld>
            <a:endParaRPr lang="en-US"/>
          </a:p>
        </p:txBody>
      </p:sp>
    </p:spTree>
    <p:extLst>
      <p:ext uri="{BB962C8B-B14F-4D97-AF65-F5344CB8AC3E}">
        <p14:creationId xmlns:p14="http://schemas.microsoft.com/office/powerpoint/2010/main" val="926982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11</a:t>
            </a:fld>
            <a:endParaRPr lang="en-US"/>
          </a:p>
        </p:txBody>
      </p:sp>
    </p:spTree>
    <p:extLst>
      <p:ext uri="{BB962C8B-B14F-4D97-AF65-F5344CB8AC3E}">
        <p14:creationId xmlns:p14="http://schemas.microsoft.com/office/powerpoint/2010/main" val="190439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12</a:t>
            </a:fld>
            <a:endParaRPr lang="en-US"/>
          </a:p>
        </p:txBody>
      </p:sp>
    </p:spTree>
    <p:extLst>
      <p:ext uri="{BB962C8B-B14F-4D97-AF65-F5344CB8AC3E}">
        <p14:creationId xmlns:p14="http://schemas.microsoft.com/office/powerpoint/2010/main" val="1922807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1">
              <a:solidFill>
                <a:srgbClr val="AA3731"/>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15</a:t>
            </a:fld>
            <a:endParaRPr lang="en-US"/>
          </a:p>
        </p:txBody>
      </p:sp>
    </p:spTree>
    <p:extLst>
      <p:ext uri="{BB962C8B-B14F-4D97-AF65-F5344CB8AC3E}">
        <p14:creationId xmlns:p14="http://schemas.microsoft.com/office/powerpoint/2010/main" val="104429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dirty="0">
                <a:solidFill>
                  <a:srgbClr val="777777"/>
                </a:solidFill>
                <a:effectLst/>
                <a:latin typeface="Menlo" panose="020B0609030804020204" pitchFamily="49" charset="0"/>
              </a:rPr>
              <a:t>##</a:t>
            </a:r>
            <a:r>
              <a:rPr lang="en-SG" b="0" dirty="0">
                <a:solidFill>
                  <a:srgbClr val="AA3731"/>
                </a:solidFill>
                <a:effectLst/>
                <a:latin typeface="Menlo" panose="020B0609030804020204" pitchFamily="49" charset="0"/>
              </a:rPr>
              <a:t> </a:t>
            </a:r>
            <a:r>
              <a:rPr lang="en-SG" b="1" dirty="0">
                <a:solidFill>
                  <a:srgbClr val="AA3731"/>
                </a:solidFill>
                <a:effectLst/>
                <a:latin typeface="Menlo" panose="020B0609030804020204" pitchFamily="49" charset="0"/>
              </a:rPr>
              <a:t>Chosen Linkage Method: Ward Linkage</a:t>
            </a:r>
            <a:endParaRPr lang="en-SG" b="0" dirty="0">
              <a:solidFill>
                <a:srgbClr val="333333"/>
              </a:solidFill>
              <a:effectLst/>
              <a:latin typeface="Menlo" panose="020B0609030804020204" pitchFamily="49" charset="0"/>
            </a:endParaRPr>
          </a:p>
          <a:p>
            <a:br>
              <a:rPr lang="en-SG" b="0" dirty="0">
                <a:solidFill>
                  <a:srgbClr val="333333"/>
                </a:solidFill>
                <a:effectLst/>
                <a:latin typeface="Menlo" panose="020B0609030804020204" pitchFamily="49" charset="0"/>
              </a:rPr>
            </a:br>
            <a:r>
              <a:rPr lang="en-SG" b="0" dirty="0">
                <a:solidFill>
                  <a:srgbClr val="333333"/>
                </a:solidFill>
                <a:effectLst/>
                <a:latin typeface="Menlo" panose="020B0609030804020204" pitchFamily="49" charset="0"/>
              </a:rPr>
              <a:t>Our ideal results would include clusters that are best able to explain the variance in player behaviour within their teams. Basketball teams field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9-10 players</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every game, hence our desired number of clusters should be close to this number. Based on this, we eliminate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Complete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as a method. Next, by observation we notice that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Average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and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Single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methods produce a desirable number of clusters, but they are not well distributed (Several Clusters with only 1-2 data points). Hence, the best method to deploy would be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Wards Linkage</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which returns 9 Clusters that are fairly well distributed, and should account for the maximum variance in the data.</a:t>
            </a:r>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16</a:t>
            </a:fld>
            <a:endParaRPr lang="en-US"/>
          </a:p>
        </p:txBody>
      </p:sp>
    </p:spTree>
    <p:extLst>
      <p:ext uri="{BB962C8B-B14F-4D97-AF65-F5344CB8AC3E}">
        <p14:creationId xmlns:p14="http://schemas.microsoft.com/office/powerpoint/2010/main" val="281914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dirty="0">
                <a:solidFill>
                  <a:srgbClr val="777777"/>
                </a:solidFill>
                <a:effectLst/>
                <a:latin typeface="Menlo" panose="020B0609030804020204" pitchFamily="49" charset="0"/>
              </a:rPr>
              <a:t>##</a:t>
            </a:r>
            <a:r>
              <a:rPr lang="en-SG" b="0" dirty="0">
                <a:solidFill>
                  <a:srgbClr val="AA3731"/>
                </a:solidFill>
                <a:effectLst/>
                <a:latin typeface="Menlo" panose="020B0609030804020204" pitchFamily="49" charset="0"/>
              </a:rPr>
              <a:t> </a:t>
            </a:r>
            <a:r>
              <a:rPr lang="en-SG" b="1" dirty="0">
                <a:solidFill>
                  <a:srgbClr val="AA3731"/>
                </a:solidFill>
                <a:effectLst/>
                <a:latin typeface="Menlo" panose="020B0609030804020204" pitchFamily="49" charset="0"/>
              </a:rPr>
              <a:t>Chosen Linkage Method: Ward Linkage</a:t>
            </a:r>
            <a:endParaRPr lang="en-SG" b="0" dirty="0">
              <a:solidFill>
                <a:srgbClr val="333333"/>
              </a:solidFill>
              <a:effectLst/>
              <a:latin typeface="Menlo" panose="020B0609030804020204" pitchFamily="49" charset="0"/>
            </a:endParaRPr>
          </a:p>
          <a:p>
            <a:br>
              <a:rPr lang="en-SG" b="0" dirty="0">
                <a:solidFill>
                  <a:srgbClr val="333333"/>
                </a:solidFill>
                <a:effectLst/>
                <a:latin typeface="Menlo" panose="020B0609030804020204" pitchFamily="49" charset="0"/>
              </a:rPr>
            </a:br>
            <a:r>
              <a:rPr lang="en-SG" b="0" dirty="0">
                <a:solidFill>
                  <a:srgbClr val="333333"/>
                </a:solidFill>
                <a:effectLst/>
                <a:latin typeface="Menlo" panose="020B0609030804020204" pitchFamily="49" charset="0"/>
              </a:rPr>
              <a:t>Our ideal results would include clusters that are best able to explain the variance in player behaviour within their teams. Basketball teams field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9-10 players</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every game, hence our desired number of clusters should be close to this number. Based on this, we eliminate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Complete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as a method. Next, by observation we notice that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Average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and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Single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methods produce a desirable number of clusters, but they are not well distributed (Several Clusters with only 1-2 data points). Hence, the best method to deploy would be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Wards Linkage</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which returns 9 Clusters that are fairly well distributed, and should account for the maximum variance in the data.</a:t>
            </a:r>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17</a:t>
            </a:fld>
            <a:endParaRPr lang="en-US"/>
          </a:p>
        </p:txBody>
      </p:sp>
    </p:spTree>
    <p:extLst>
      <p:ext uri="{BB962C8B-B14F-4D97-AF65-F5344CB8AC3E}">
        <p14:creationId xmlns:p14="http://schemas.microsoft.com/office/powerpoint/2010/main" val="1478236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dirty="0">
                <a:solidFill>
                  <a:srgbClr val="777777"/>
                </a:solidFill>
                <a:effectLst/>
                <a:latin typeface="Menlo" panose="020B0609030804020204" pitchFamily="49" charset="0"/>
              </a:rPr>
              <a:t>##</a:t>
            </a:r>
            <a:r>
              <a:rPr lang="en-SG" b="0" dirty="0">
                <a:solidFill>
                  <a:srgbClr val="AA3731"/>
                </a:solidFill>
                <a:effectLst/>
                <a:latin typeface="Menlo" panose="020B0609030804020204" pitchFamily="49" charset="0"/>
              </a:rPr>
              <a:t> </a:t>
            </a:r>
            <a:r>
              <a:rPr lang="en-SG" b="1" dirty="0">
                <a:solidFill>
                  <a:srgbClr val="AA3731"/>
                </a:solidFill>
                <a:effectLst/>
                <a:latin typeface="Menlo" panose="020B0609030804020204" pitchFamily="49" charset="0"/>
              </a:rPr>
              <a:t>Chosen Linkage Method: Ward Linkage</a:t>
            </a:r>
            <a:endParaRPr lang="en-SG" b="0" dirty="0">
              <a:solidFill>
                <a:srgbClr val="333333"/>
              </a:solidFill>
              <a:effectLst/>
              <a:latin typeface="Menlo" panose="020B0609030804020204" pitchFamily="49" charset="0"/>
            </a:endParaRPr>
          </a:p>
          <a:p>
            <a:br>
              <a:rPr lang="en-SG" b="0" dirty="0">
                <a:solidFill>
                  <a:srgbClr val="333333"/>
                </a:solidFill>
                <a:effectLst/>
                <a:latin typeface="Menlo" panose="020B0609030804020204" pitchFamily="49" charset="0"/>
              </a:rPr>
            </a:br>
            <a:r>
              <a:rPr lang="en-SG" b="0" dirty="0">
                <a:solidFill>
                  <a:srgbClr val="333333"/>
                </a:solidFill>
                <a:effectLst/>
                <a:latin typeface="Menlo" panose="020B0609030804020204" pitchFamily="49" charset="0"/>
              </a:rPr>
              <a:t>Our ideal results would include clusters that are best able to explain the variance in player behaviour within their teams. Basketball teams field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9-10 players</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every game, hence our desired number of clusters should be close to this number. Based on this, we eliminate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Complete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as a method. Next, by observation we notice that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Average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and </a:t>
            </a:r>
            <a:r>
              <a:rPr lang="en-SG" b="0" i="1" dirty="0">
                <a:solidFill>
                  <a:srgbClr val="777777"/>
                </a:solidFill>
                <a:effectLst/>
                <a:latin typeface="Menlo" panose="020B0609030804020204" pitchFamily="49" charset="0"/>
              </a:rPr>
              <a:t>*</a:t>
            </a:r>
            <a:r>
              <a:rPr lang="en-SG" b="0" i="1" dirty="0">
                <a:solidFill>
                  <a:srgbClr val="448C27"/>
                </a:solidFill>
                <a:effectLst/>
                <a:latin typeface="Menlo" panose="020B0609030804020204" pitchFamily="49" charset="0"/>
              </a:rPr>
              <a:t>Single Linkage</a:t>
            </a:r>
            <a:r>
              <a:rPr lang="en-SG" b="0" i="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methods produce a desirable number of clusters, but they are not well distributed (Several Clusters with only 1-2 data points). Hence, the best method to deploy would be </a:t>
            </a:r>
            <a:r>
              <a:rPr lang="en-SG" b="1" dirty="0">
                <a:solidFill>
                  <a:srgbClr val="777777"/>
                </a:solidFill>
                <a:effectLst/>
                <a:latin typeface="Menlo" panose="020B0609030804020204" pitchFamily="49" charset="0"/>
              </a:rPr>
              <a:t>**</a:t>
            </a:r>
            <a:r>
              <a:rPr lang="en-SG" b="1" dirty="0">
                <a:solidFill>
                  <a:srgbClr val="448C27"/>
                </a:solidFill>
                <a:effectLst/>
                <a:latin typeface="Menlo" panose="020B0609030804020204" pitchFamily="49" charset="0"/>
              </a:rPr>
              <a:t>Wards Linkage</a:t>
            </a:r>
            <a:r>
              <a:rPr lang="en-SG" b="1" dirty="0">
                <a:solidFill>
                  <a:srgbClr val="777777"/>
                </a:solidFill>
                <a:effectLst/>
                <a:latin typeface="Menlo" panose="020B0609030804020204" pitchFamily="49" charset="0"/>
              </a:rPr>
              <a:t>**</a:t>
            </a:r>
            <a:r>
              <a:rPr lang="en-SG" b="0" dirty="0">
                <a:solidFill>
                  <a:srgbClr val="333333"/>
                </a:solidFill>
                <a:effectLst/>
                <a:latin typeface="Menlo" panose="020B0609030804020204" pitchFamily="49" charset="0"/>
              </a:rPr>
              <a:t>, which returns 9 Clusters that are fairly well distributed, and should account for the maximum variance in the data.</a:t>
            </a:r>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18</a:t>
            </a:fld>
            <a:endParaRPr lang="en-US"/>
          </a:p>
        </p:txBody>
      </p:sp>
    </p:spTree>
    <p:extLst>
      <p:ext uri="{BB962C8B-B14F-4D97-AF65-F5344CB8AC3E}">
        <p14:creationId xmlns:p14="http://schemas.microsoft.com/office/powerpoint/2010/main" val="434270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C32171-684C-C241-802C-9657CDE6842F}" type="slidenum">
              <a:rPr lang="en-US" smtClean="0"/>
              <a:t>27</a:t>
            </a:fld>
            <a:endParaRPr lang="en-US"/>
          </a:p>
        </p:txBody>
      </p:sp>
    </p:spTree>
    <p:extLst>
      <p:ext uri="{BB962C8B-B14F-4D97-AF65-F5344CB8AC3E}">
        <p14:creationId xmlns:p14="http://schemas.microsoft.com/office/powerpoint/2010/main" val="464267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C32171-684C-C241-802C-9657CDE6842F}" type="slidenum">
              <a:rPr lang="en-US" smtClean="0"/>
              <a:t>28</a:t>
            </a:fld>
            <a:endParaRPr lang="en-US"/>
          </a:p>
        </p:txBody>
      </p:sp>
    </p:spTree>
    <p:extLst>
      <p:ext uri="{BB962C8B-B14F-4D97-AF65-F5344CB8AC3E}">
        <p14:creationId xmlns:p14="http://schemas.microsoft.com/office/powerpoint/2010/main" val="3122640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C32171-684C-C241-802C-9657CDE6842F}" type="slidenum">
              <a:rPr lang="en-US" smtClean="0"/>
              <a:t>29</a:t>
            </a:fld>
            <a:endParaRPr lang="en-US"/>
          </a:p>
        </p:txBody>
      </p:sp>
    </p:spTree>
    <p:extLst>
      <p:ext uri="{BB962C8B-B14F-4D97-AF65-F5344CB8AC3E}">
        <p14:creationId xmlns:p14="http://schemas.microsoft.com/office/powerpoint/2010/main" val="179190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C32171-684C-C241-802C-9657CDE6842F}" type="slidenum">
              <a:rPr lang="en-US" smtClean="0"/>
              <a:t>2</a:t>
            </a:fld>
            <a:endParaRPr lang="en-US"/>
          </a:p>
        </p:txBody>
      </p:sp>
    </p:spTree>
    <p:extLst>
      <p:ext uri="{BB962C8B-B14F-4D97-AF65-F5344CB8AC3E}">
        <p14:creationId xmlns:p14="http://schemas.microsoft.com/office/powerpoint/2010/main" val="160115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3</a:t>
            </a:fld>
            <a:endParaRPr lang="en-US"/>
          </a:p>
        </p:txBody>
      </p:sp>
    </p:spTree>
    <p:extLst>
      <p:ext uri="{BB962C8B-B14F-4D97-AF65-F5344CB8AC3E}">
        <p14:creationId xmlns:p14="http://schemas.microsoft.com/office/powerpoint/2010/main" val="234090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4</a:t>
            </a:fld>
            <a:endParaRPr lang="en-US"/>
          </a:p>
        </p:txBody>
      </p:sp>
    </p:spTree>
    <p:extLst>
      <p:ext uri="{BB962C8B-B14F-4D97-AF65-F5344CB8AC3E}">
        <p14:creationId xmlns:p14="http://schemas.microsoft.com/office/powerpoint/2010/main" val="240574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5</a:t>
            </a:fld>
            <a:endParaRPr lang="en-US"/>
          </a:p>
        </p:txBody>
      </p:sp>
    </p:spTree>
    <p:extLst>
      <p:ext uri="{BB962C8B-B14F-4D97-AF65-F5344CB8AC3E}">
        <p14:creationId xmlns:p14="http://schemas.microsoft.com/office/powerpoint/2010/main" val="161752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order to set the stage right, these are the main tools we used to conduct our analysis. Using selenium and beautifulsoup4, we scraped both general and specific data that was indicative of a players’ style, and were able to collect up to 292 columns of statistics to paint a comprehensive picture of the player</a:t>
            </a:r>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6</a:t>
            </a:fld>
            <a:endParaRPr lang="en-US"/>
          </a:p>
        </p:txBody>
      </p:sp>
    </p:spTree>
    <p:extLst>
      <p:ext uri="{BB962C8B-B14F-4D97-AF65-F5344CB8AC3E}">
        <p14:creationId xmlns:p14="http://schemas.microsoft.com/office/powerpoint/2010/main" val="206601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order to set the stage right, these are the main tools we used to conduct our analysis. Using selenium and beautifulsoup4, we scraped both general and specific data that was indicative of a players’ style, and were able to collect up to 292 columns of statistics to paint a comprehensive picture of the player. However, upon initial exploration, we found the need to further clean and select for relevant features, as having too many variables can hinder the model if they are irrelevant. Hence, we engaged in dimension reduction with the aid of heat maps and correlation graphs to drop the least relevant data points. </a:t>
            </a:r>
          </a:p>
          <a:p>
            <a:endParaRPr lang="en-US" dirty="0"/>
          </a:p>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7</a:t>
            </a:fld>
            <a:endParaRPr lang="en-US"/>
          </a:p>
        </p:txBody>
      </p:sp>
    </p:spTree>
    <p:extLst>
      <p:ext uri="{BB962C8B-B14F-4D97-AF65-F5344CB8AC3E}">
        <p14:creationId xmlns:p14="http://schemas.microsoft.com/office/powerpoint/2010/main" val="26258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8</a:t>
            </a:fld>
            <a:endParaRPr lang="en-US"/>
          </a:p>
        </p:txBody>
      </p:sp>
    </p:spTree>
    <p:extLst>
      <p:ext uri="{BB962C8B-B14F-4D97-AF65-F5344CB8AC3E}">
        <p14:creationId xmlns:p14="http://schemas.microsoft.com/office/powerpoint/2010/main" val="3604070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32171-684C-C241-802C-9657CDE6842F}" type="slidenum">
              <a:rPr lang="en-US" smtClean="0"/>
              <a:t>9</a:t>
            </a:fld>
            <a:endParaRPr lang="en-US"/>
          </a:p>
        </p:txBody>
      </p:sp>
    </p:spTree>
    <p:extLst>
      <p:ext uri="{BB962C8B-B14F-4D97-AF65-F5344CB8AC3E}">
        <p14:creationId xmlns:p14="http://schemas.microsoft.com/office/powerpoint/2010/main" val="1758697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DAAACFC-9844-44F6-EA45-2C9589FCC91A}"/>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
        <p:nvSpPr>
          <p:cNvPr id="12" name="Slide Number Placeholder 5">
            <a:extLst>
              <a:ext uri="{FF2B5EF4-FFF2-40B4-BE49-F238E27FC236}">
                <a16:creationId xmlns:a16="http://schemas.microsoft.com/office/drawing/2014/main" id="{3F866A98-EC45-083D-3C82-40962F2051CA}"/>
              </a:ext>
            </a:extLst>
          </p:cNvPr>
          <p:cNvSpPr txBox="1">
            <a:spLocks/>
          </p:cNvSpPr>
          <p:nvPr userDrawn="1"/>
        </p:nvSpPr>
        <p:spPr>
          <a:xfrm>
            <a:off x="9276575" y="64871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GB" smtClean="0"/>
              <a:pPr/>
              <a:t>‹#›</a:t>
            </a:fld>
            <a:endParaRPr lang="en-GB"/>
          </a:p>
        </p:txBody>
      </p:sp>
      <p:graphicFrame>
        <p:nvGraphicFramePr>
          <p:cNvPr id="13" name="Table 10">
            <a:extLst>
              <a:ext uri="{FF2B5EF4-FFF2-40B4-BE49-F238E27FC236}">
                <a16:creationId xmlns:a16="http://schemas.microsoft.com/office/drawing/2014/main" id="{1C4FFB95-255B-CE57-7C18-2768AC1991DF}"/>
              </a:ext>
            </a:extLst>
          </p:cNvPr>
          <p:cNvGraphicFramePr>
            <a:graphicFrameLocks noGrp="1"/>
          </p:cNvGraphicFramePr>
          <p:nvPr userDrawn="1">
            <p:extLst>
              <p:ext uri="{D42A27DB-BD31-4B8C-83A1-F6EECF244321}">
                <p14:modId xmlns:p14="http://schemas.microsoft.com/office/powerpoint/2010/main" val="2766212868"/>
              </p:ext>
            </p:extLst>
          </p:nvPr>
        </p:nvGraphicFramePr>
        <p:xfrm>
          <a:off x="0" y="6487160"/>
          <a:ext cx="11914632" cy="370840"/>
        </p:xfrm>
        <a:graphic>
          <a:graphicData uri="http://schemas.openxmlformats.org/drawingml/2006/table">
            <a:tbl>
              <a:tblPr firstRow="1" bandRow="1">
                <a:tableStyleId>{5C22544A-7EE6-4342-B048-85BDC9FD1C3A}</a:tableStyleId>
              </a:tblPr>
              <a:tblGrid>
                <a:gridCol w="2978658">
                  <a:extLst>
                    <a:ext uri="{9D8B030D-6E8A-4147-A177-3AD203B41FA5}">
                      <a16:colId xmlns:a16="http://schemas.microsoft.com/office/drawing/2014/main" val="3627566543"/>
                    </a:ext>
                  </a:extLst>
                </a:gridCol>
                <a:gridCol w="2978658">
                  <a:extLst>
                    <a:ext uri="{9D8B030D-6E8A-4147-A177-3AD203B41FA5}">
                      <a16:colId xmlns:a16="http://schemas.microsoft.com/office/drawing/2014/main" val="953425198"/>
                    </a:ext>
                  </a:extLst>
                </a:gridCol>
                <a:gridCol w="2978658">
                  <a:extLst>
                    <a:ext uri="{9D8B030D-6E8A-4147-A177-3AD203B41FA5}">
                      <a16:colId xmlns:a16="http://schemas.microsoft.com/office/drawing/2014/main" val="3394290717"/>
                    </a:ext>
                  </a:extLst>
                </a:gridCol>
                <a:gridCol w="2978658">
                  <a:extLst>
                    <a:ext uri="{9D8B030D-6E8A-4147-A177-3AD203B41FA5}">
                      <a16:colId xmlns:a16="http://schemas.microsoft.com/office/drawing/2014/main" val="3090531166"/>
                    </a:ext>
                  </a:extLst>
                </a:gridCol>
              </a:tblGrid>
              <a:tr h="370840">
                <a:tc>
                  <a:txBody>
                    <a:bodyPr/>
                    <a:lstStyle/>
                    <a:p>
                      <a:pPr algn="ctr"/>
                      <a:r>
                        <a:rPr lang="en-US" sz="1400">
                          <a:solidFill>
                            <a:sysClr val="windowText" lastClr="000000"/>
                          </a:solidFill>
                          <a:latin typeface="Arial" panose="020B0604020202020204" pitchFamily="34" charset="0"/>
                        </a:rPr>
                        <a:t>Situation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Setting the Stage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Core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Slam Dunk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14" name="Straight Connector 13">
            <a:extLst>
              <a:ext uri="{FF2B5EF4-FFF2-40B4-BE49-F238E27FC236}">
                <a16:creationId xmlns:a16="http://schemas.microsoft.com/office/drawing/2014/main" id="{7B32B3A2-AA0A-099C-0508-8245EC778C8E}"/>
              </a:ext>
            </a:extLst>
          </p:cNvPr>
          <p:cNvCxnSpPr>
            <a:cxnSpLocks/>
          </p:cNvCxnSpPr>
          <p:nvPr userDrawn="1"/>
        </p:nvCxnSpPr>
        <p:spPr>
          <a:xfrm>
            <a:off x="352536" y="6487159"/>
            <a:ext cx="1143389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BAE7244-A958-0E4B-0DF3-55F007DC1954}"/>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21752" y1="68328" x2="21752" y2="68328"/>
                        <a14:foregroundMark x1="43958" y1="73312" x2="43958" y2="73312"/>
                        <a14:foregroundMark x1="53927" y1="56913" x2="53927" y2="56913"/>
                        <a14:foregroundMark x1="47885" y1="56913" x2="47885" y2="56913"/>
                        <a14:foregroundMark x1="46224" y1="68328" x2="46224" y2="68328"/>
                        <a14:foregroundMark x1="46224" y1="68328" x2="46224" y2="68328"/>
                      </a14:backgroundRemoval>
                    </a14:imgEffect>
                  </a14:imgLayer>
                </a14:imgProps>
              </a:ext>
            </a:extLst>
          </a:blip>
          <a:stretch>
            <a:fillRect/>
          </a:stretch>
        </p:blipFill>
        <p:spPr>
          <a:xfrm>
            <a:off x="11146507" y="-6190"/>
            <a:ext cx="1045493" cy="982321"/>
          </a:xfrm>
          <a:prstGeom prst="rect">
            <a:avLst/>
          </a:prstGeom>
        </p:spPr>
      </p:pic>
      <p:sp>
        <p:nvSpPr>
          <p:cNvPr id="18" name="Rectangle 17">
            <a:extLst>
              <a:ext uri="{FF2B5EF4-FFF2-40B4-BE49-F238E27FC236}">
                <a16:creationId xmlns:a16="http://schemas.microsoft.com/office/drawing/2014/main" id="{95FF0486-6AE8-82A4-8D5B-8932DDB3047C}"/>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93919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2211-CD50-33AD-5B61-A5D947DC440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CCA7FF-D4FA-EB6D-64E2-503DA92684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4A98B8-0B3D-BE13-963E-EAB37C1FD860}"/>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5" name="Footer Placeholder 4">
            <a:extLst>
              <a:ext uri="{FF2B5EF4-FFF2-40B4-BE49-F238E27FC236}">
                <a16:creationId xmlns:a16="http://schemas.microsoft.com/office/drawing/2014/main" id="{7C85FA7B-7D42-3612-531C-1C9F50302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F64F3-BF01-E11D-2E96-7A1118EC1008}"/>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384240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E33A3-F635-1CE0-D7A8-A9E8495229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880747-7275-69B3-C73F-732ED8BA133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B38325-AA65-3C43-10A3-F940D978686C}"/>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5" name="Footer Placeholder 4">
            <a:extLst>
              <a:ext uri="{FF2B5EF4-FFF2-40B4-BE49-F238E27FC236}">
                <a16:creationId xmlns:a16="http://schemas.microsoft.com/office/drawing/2014/main" id="{AD5CDC64-C695-6DB0-030D-C0AB9E8D5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6C77D-69B9-79EA-C11E-602DFBFD8EFA}"/>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304583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54F8-7F6E-D0E9-CB9A-4BA5291FFC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CB946C-1E33-84ED-469B-360FA392E9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640F82-B86D-00BF-9AC5-B809F78CCD90}"/>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5" name="Footer Placeholder 4">
            <a:extLst>
              <a:ext uri="{FF2B5EF4-FFF2-40B4-BE49-F238E27FC236}">
                <a16:creationId xmlns:a16="http://schemas.microsoft.com/office/drawing/2014/main" id="{3CBEC68D-836D-03BA-3A20-B41E94627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579FA-6DDF-4CAA-58E6-6AB2D8D1924E}"/>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3984337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E977-D48E-F380-D301-D30E1F5122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BA82637-EBCF-8160-A7FD-44C20F25E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C4324C5-B12F-4410-8961-37D59B49E180}"/>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5" name="Footer Placeholder 4">
            <a:extLst>
              <a:ext uri="{FF2B5EF4-FFF2-40B4-BE49-F238E27FC236}">
                <a16:creationId xmlns:a16="http://schemas.microsoft.com/office/drawing/2014/main" id="{1774FA1E-48FD-AB8C-B6F7-33B3F6AA5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633E9-2796-D3B9-1274-B1F01B68D50C}"/>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87502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0BA2-51FB-37EE-4859-D49A0936B4D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49E565-D237-EC58-BC04-B03DF13BE34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72C24C-FE90-9157-152A-4EAF29559F3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F7EA3EC-816F-1B47-FF05-BEFB5DA9CAF7}"/>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6" name="Footer Placeholder 5">
            <a:extLst>
              <a:ext uri="{FF2B5EF4-FFF2-40B4-BE49-F238E27FC236}">
                <a16:creationId xmlns:a16="http://schemas.microsoft.com/office/drawing/2014/main" id="{75DC656F-6560-8E4C-9B0B-E91B4DE3F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5D245-F4DF-9C83-8357-C17D45271C5C}"/>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244298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6B0B-75E2-9D64-B74A-2BEC5E70D0A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6569E0-04D5-3232-52CA-4CFACEEF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D4222-4305-7317-F708-E8AA44A6EA2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1AB6527-FA81-E14A-406B-A608140B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2B8C5F-EDEF-A9C2-77B7-679F58B848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CB2A082-0323-95D3-6B6E-F8340A632A3E}"/>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8" name="Footer Placeholder 7">
            <a:extLst>
              <a:ext uri="{FF2B5EF4-FFF2-40B4-BE49-F238E27FC236}">
                <a16:creationId xmlns:a16="http://schemas.microsoft.com/office/drawing/2014/main" id="{0F55E862-EF94-25FA-845E-C211AB0CD0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64983D-B021-1359-8B4C-AEFC888C83A9}"/>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122476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0BE1-DF80-C253-AE7C-40772B1205C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4090ED3-F8FC-3058-4D7E-A5535EB18466}"/>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4" name="Footer Placeholder 3">
            <a:extLst>
              <a:ext uri="{FF2B5EF4-FFF2-40B4-BE49-F238E27FC236}">
                <a16:creationId xmlns:a16="http://schemas.microsoft.com/office/drawing/2014/main" id="{73B86178-F05A-7DA6-AA19-6C8A11DF3D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69CF75-574B-2EA8-FD21-1286B0547AC9}"/>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249577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E8C27D-9370-6C93-E4D5-A8563294AE82}"/>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3" name="Footer Placeholder 2">
            <a:extLst>
              <a:ext uri="{FF2B5EF4-FFF2-40B4-BE49-F238E27FC236}">
                <a16:creationId xmlns:a16="http://schemas.microsoft.com/office/drawing/2014/main" id="{6D809739-7B16-3CE1-95CA-360F8D7539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F17DD2-6F20-BE90-161C-428951CEA732}"/>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401800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D305-87BA-716A-BBB7-BE9CBAB934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411190B-2440-0581-45B4-42D39EBB1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5AFCE54-2AB0-21F3-60CF-4685187F7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288CA7-059C-115C-4402-36AB82CF4EBB}"/>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6" name="Footer Placeholder 5">
            <a:extLst>
              <a:ext uri="{FF2B5EF4-FFF2-40B4-BE49-F238E27FC236}">
                <a16:creationId xmlns:a16="http://schemas.microsoft.com/office/drawing/2014/main" id="{20FC87B6-3716-2BA2-69DA-C4A699192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D5320-5BD1-A178-F34A-18CAAA06A609}"/>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143727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FAF0-738A-1FA3-3F31-A03F258F2A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114C433-660A-39DC-7729-7E28178D4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1AA20A-DB82-745E-BFB2-27317352B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8C134B-5871-199F-AB39-1E438AEE5FA5}"/>
              </a:ext>
            </a:extLst>
          </p:cNvPr>
          <p:cNvSpPr>
            <a:spLocks noGrp="1"/>
          </p:cNvSpPr>
          <p:nvPr>
            <p:ph type="dt" sz="half" idx="10"/>
          </p:nvPr>
        </p:nvSpPr>
        <p:spPr/>
        <p:txBody>
          <a:bodyPr/>
          <a:lstStyle/>
          <a:p>
            <a:fld id="{6153DAC8-CE0E-134F-A009-E7C91A4080F2}" type="datetimeFigureOut">
              <a:rPr lang="en-US" smtClean="0"/>
              <a:t>4/24/22</a:t>
            </a:fld>
            <a:endParaRPr lang="en-US"/>
          </a:p>
        </p:txBody>
      </p:sp>
      <p:sp>
        <p:nvSpPr>
          <p:cNvPr id="6" name="Footer Placeholder 5">
            <a:extLst>
              <a:ext uri="{FF2B5EF4-FFF2-40B4-BE49-F238E27FC236}">
                <a16:creationId xmlns:a16="http://schemas.microsoft.com/office/drawing/2014/main" id="{F5741998-6075-C5EA-3EA2-432196B2B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31ACF-BA6C-4EA0-36FD-9376A1C95759}"/>
              </a:ext>
            </a:extLst>
          </p:cNvPr>
          <p:cNvSpPr>
            <a:spLocks noGrp="1"/>
          </p:cNvSpPr>
          <p:nvPr>
            <p:ph type="sldNum" sz="quarter" idx="12"/>
          </p:nvPr>
        </p:nvSpPr>
        <p:spPr/>
        <p:txBody>
          <a:bodyPr/>
          <a:lstStyle/>
          <a:p>
            <a:fld id="{1D6FAE90-E857-5A40-86C9-759C8621130D}" type="slidenum">
              <a:rPr lang="en-US" smtClean="0"/>
              <a:t>‹#›</a:t>
            </a:fld>
            <a:endParaRPr lang="en-US"/>
          </a:p>
        </p:txBody>
      </p:sp>
    </p:spTree>
    <p:extLst>
      <p:ext uri="{BB962C8B-B14F-4D97-AF65-F5344CB8AC3E}">
        <p14:creationId xmlns:p14="http://schemas.microsoft.com/office/powerpoint/2010/main" val="69753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037465-BAC7-D7CE-6899-4392C4C322E8}"/>
              </a:ext>
            </a:extLst>
          </p:cNvPr>
          <p:cNvSpPr/>
          <p:nvPr userDrawn="1"/>
        </p:nvSpPr>
        <p:spPr>
          <a:xfrm>
            <a:off x="-943227" y="9525"/>
            <a:ext cx="711200" cy="711200"/>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ectangle 10">
            <a:extLst>
              <a:ext uri="{FF2B5EF4-FFF2-40B4-BE49-F238E27FC236}">
                <a16:creationId xmlns:a16="http://schemas.microsoft.com/office/drawing/2014/main" id="{18576433-596A-434C-01F4-44ED07C8EA22}"/>
              </a:ext>
            </a:extLst>
          </p:cNvPr>
          <p:cNvSpPr/>
          <p:nvPr userDrawn="1"/>
        </p:nvSpPr>
        <p:spPr>
          <a:xfrm>
            <a:off x="-943227" y="820737"/>
            <a:ext cx="711200" cy="711200"/>
          </a:xfrm>
          <a:prstGeom prst="rect">
            <a:avLst/>
          </a:prstGeom>
          <a:solidFill>
            <a:srgbClr val="E90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Rectangle 11">
            <a:extLst>
              <a:ext uri="{FF2B5EF4-FFF2-40B4-BE49-F238E27FC236}">
                <a16:creationId xmlns:a16="http://schemas.microsoft.com/office/drawing/2014/main" id="{B84AD2E7-C264-31A0-EEB9-B067053D1C16}"/>
              </a:ext>
            </a:extLst>
          </p:cNvPr>
          <p:cNvSpPr/>
          <p:nvPr userDrawn="1"/>
        </p:nvSpPr>
        <p:spPr>
          <a:xfrm>
            <a:off x="-943227" y="1631950"/>
            <a:ext cx="711200" cy="711200"/>
          </a:xfrm>
          <a:prstGeom prst="rect">
            <a:avLst/>
          </a:prstGeom>
          <a:solidFill>
            <a:schemeClr val="bg1"/>
          </a:solid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 name="Title Placeholder 1">
            <a:extLst>
              <a:ext uri="{FF2B5EF4-FFF2-40B4-BE49-F238E27FC236}">
                <a16:creationId xmlns:a16="http://schemas.microsoft.com/office/drawing/2014/main" id="{6D30673F-D3D8-C91C-9DFC-04340B953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B9C452-864A-B319-49CA-34872C480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80E375-9B74-D9E1-7203-9145E3A03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3DAC8-CE0E-134F-A009-E7C91A4080F2}" type="datetimeFigureOut">
              <a:rPr lang="en-US" smtClean="0"/>
              <a:t>4/24/22</a:t>
            </a:fld>
            <a:endParaRPr lang="en-US"/>
          </a:p>
        </p:txBody>
      </p:sp>
      <p:sp>
        <p:nvSpPr>
          <p:cNvPr id="5" name="Footer Placeholder 4">
            <a:extLst>
              <a:ext uri="{FF2B5EF4-FFF2-40B4-BE49-F238E27FC236}">
                <a16:creationId xmlns:a16="http://schemas.microsoft.com/office/drawing/2014/main" id="{AAAD38A4-56B9-A83F-1F70-9A8B6948F1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2E2D03-8626-F9C0-5907-92BD9CC2B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FAE90-E857-5A40-86C9-759C8621130D}" type="slidenum">
              <a:rPr lang="en-US" smtClean="0"/>
              <a:t>‹#›</a:t>
            </a:fld>
            <a:endParaRPr lang="en-US"/>
          </a:p>
        </p:txBody>
      </p:sp>
    </p:spTree>
    <p:extLst>
      <p:ext uri="{BB962C8B-B14F-4D97-AF65-F5344CB8AC3E}">
        <p14:creationId xmlns:p14="http://schemas.microsoft.com/office/powerpoint/2010/main" val="178030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50+] NBA Wallpaper Desktop Basketball Wallpapers on WallpaperSafari">
            <a:extLst>
              <a:ext uri="{FF2B5EF4-FFF2-40B4-BE49-F238E27FC236}">
                <a16:creationId xmlns:a16="http://schemas.microsoft.com/office/drawing/2014/main" id="{3E7A9FF7-F578-6947-3753-D26F20FE3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6" b="81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AEF3BDA-0943-F611-40C7-4E3B59938C9D}"/>
              </a:ext>
            </a:extLst>
          </p:cNvPr>
          <p:cNvSpPr/>
          <p:nvPr/>
        </p:nvSpPr>
        <p:spPr>
          <a:xfrm>
            <a:off x="0" y="0"/>
            <a:ext cx="12195671" cy="6858000"/>
          </a:xfrm>
          <a:prstGeom prst="rect">
            <a:avLst/>
          </a:prstGeom>
          <a:gradFill>
            <a:gsLst>
              <a:gs pos="0">
                <a:srgbClr val="C00000"/>
              </a:gs>
              <a:gs pos="100000">
                <a:srgbClr val="00408D">
                  <a:alpha val="69946"/>
                </a:srgbClr>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CA8106-AF3D-DCD0-FF8A-68648A1F58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1752" y1="68328" x2="21752" y2="68328"/>
                        <a14:foregroundMark x1="43958" y1="73312" x2="43958" y2="73312"/>
                        <a14:foregroundMark x1="53927" y1="56913" x2="53927" y2="56913"/>
                        <a14:foregroundMark x1="47885" y1="56913" x2="47885" y2="56913"/>
                        <a14:foregroundMark x1="46224" y1="68328" x2="46224" y2="68328"/>
                        <a14:foregroundMark x1="46224" y1="68328" x2="46224" y2="68328"/>
                      </a14:backgroundRemoval>
                    </a14:imgEffect>
                  </a14:imgLayer>
                </a14:imgProps>
              </a:ext>
            </a:extLst>
          </a:blip>
          <a:stretch>
            <a:fillRect/>
          </a:stretch>
        </p:blipFill>
        <p:spPr>
          <a:xfrm>
            <a:off x="2998835" y="2296473"/>
            <a:ext cx="2957890" cy="2779165"/>
          </a:xfrm>
          <a:prstGeom prst="rect">
            <a:avLst/>
          </a:prstGeom>
        </p:spPr>
      </p:pic>
      <p:pic>
        <p:nvPicPr>
          <p:cNvPr id="3078" name="Picture 6" descr="Nba Logo transparent PNG - StickPNG">
            <a:extLst>
              <a:ext uri="{FF2B5EF4-FFF2-40B4-BE49-F238E27FC236}">
                <a16:creationId xmlns:a16="http://schemas.microsoft.com/office/drawing/2014/main" id="{CD5F167D-BF14-DFCD-A016-0AE60F9B1B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9301" y="2868936"/>
            <a:ext cx="2665366" cy="18124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AAEB2A-ED97-FFF8-C226-DB837D0E8538}"/>
              </a:ext>
            </a:extLst>
          </p:cNvPr>
          <p:cNvSpPr txBox="1"/>
          <p:nvPr/>
        </p:nvSpPr>
        <p:spPr>
          <a:xfrm>
            <a:off x="190359" y="5393659"/>
            <a:ext cx="2129599" cy="430887"/>
          </a:xfrm>
          <a:prstGeom prst="rect">
            <a:avLst/>
          </a:prstGeom>
          <a:noFill/>
        </p:spPr>
        <p:txBody>
          <a:bodyPr wrap="square" rtlCol="0">
            <a:spAutoFit/>
          </a:bodyPr>
          <a:lstStyle/>
          <a:p>
            <a:r>
              <a:rPr lang="en-US" sz="1100" b="1" dirty="0">
                <a:solidFill>
                  <a:schemeClr val="bg1"/>
                </a:solidFill>
                <a:latin typeface="Arial" panose="020B0604020202020204" pitchFamily="34" charset="0"/>
                <a:cs typeface="Arial" panose="020B0604020202020204" pitchFamily="34" charset="0"/>
              </a:rPr>
              <a:t>Advait Bharat Deshpande</a:t>
            </a:r>
          </a:p>
          <a:p>
            <a:r>
              <a:rPr lang="en-US" sz="1100" b="1" dirty="0">
                <a:solidFill>
                  <a:schemeClr val="bg1"/>
                </a:solidFill>
                <a:latin typeface="Arial" panose="020B0604020202020204" pitchFamily="34" charset="0"/>
                <a:cs typeface="Arial" panose="020B0604020202020204" pitchFamily="34" charset="0"/>
              </a:rPr>
              <a:t>U2122619C</a:t>
            </a:r>
          </a:p>
        </p:txBody>
      </p:sp>
      <p:sp>
        <p:nvSpPr>
          <p:cNvPr id="15" name="TextBox 14">
            <a:extLst>
              <a:ext uri="{FF2B5EF4-FFF2-40B4-BE49-F238E27FC236}">
                <a16:creationId xmlns:a16="http://schemas.microsoft.com/office/drawing/2014/main" id="{AFDF259B-9EBE-6515-9908-2AA483E5803C}"/>
              </a:ext>
            </a:extLst>
          </p:cNvPr>
          <p:cNvSpPr txBox="1"/>
          <p:nvPr/>
        </p:nvSpPr>
        <p:spPr>
          <a:xfrm>
            <a:off x="190359" y="5824546"/>
            <a:ext cx="2129599" cy="430887"/>
          </a:xfrm>
          <a:prstGeom prst="rect">
            <a:avLst/>
          </a:prstGeom>
          <a:noFill/>
        </p:spPr>
        <p:txBody>
          <a:bodyPr wrap="square" lIns="91440" tIns="45720" rIns="91440" bIns="45720" rtlCol="0" anchor="t">
            <a:spAutoFit/>
          </a:bodyPr>
          <a:lstStyle/>
          <a:p>
            <a:r>
              <a:rPr lang="en-US" sz="1100" b="1" dirty="0">
                <a:solidFill>
                  <a:schemeClr val="bg1"/>
                </a:solidFill>
                <a:latin typeface="Arial" panose="020B0604020202020204" pitchFamily="34" charset="0"/>
                <a:cs typeface="Arial" panose="020B0604020202020204" pitchFamily="34" charset="0"/>
              </a:rPr>
              <a:t>Anand Chaanan Singh</a:t>
            </a:r>
          </a:p>
          <a:p>
            <a:r>
              <a:rPr lang="en-US" sz="1100" b="1" dirty="0">
                <a:solidFill>
                  <a:schemeClr val="bg1"/>
                </a:solidFill>
                <a:latin typeface="Arial" panose="020B0604020202020204" pitchFamily="34" charset="0"/>
                <a:cs typeface="Arial" panose="020B0604020202020204" pitchFamily="34" charset="0"/>
              </a:rPr>
              <a:t>U2121793B</a:t>
            </a:r>
          </a:p>
        </p:txBody>
      </p:sp>
      <p:sp>
        <p:nvSpPr>
          <p:cNvPr id="16" name="TextBox 15">
            <a:extLst>
              <a:ext uri="{FF2B5EF4-FFF2-40B4-BE49-F238E27FC236}">
                <a16:creationId xmlns:a16="http://schemas.microsoft.com/office/drawing/2014/main" id="{E1913267-E716-8D9F-8C3D-BDBF0856CCE0}"/>
              </a:ext>
            </a:extLst>
          </p:cNvPr>
          <p:cNvSpPr txBox="1"/>
          <p:nvPr/>
        </p:nvSpPr>
        <p:spPr>
          <a:xfrm>
            <a:off x="186688" y="6255433"/>
            <a:ext cx="2129599" cy="430887"/>
          </a:xfrm>
          <a:prstGeom prst="rect">
            <a:avLst/>
          </a:prstGeom>
          <a:noFill/>
        </p:spPr>
        <p:txBody>
          <a:bodyPr wrap="square" rtlCol="0">
            <a:spAutoFit/>
          </a:bodyPr>
          <a:lstStyle/>
          <a:p>
            <a:r>
              <a:rPr lang="en-US" sz="1100" b="1">
                <a:solidFill>
                  <a:schemeClr val="bg1"/>
                </a:solidFill>
                <a:latin typeface="Arial" panose="020B0604020202020204" pitchFamily="34" charset="0"/>
                <a:cs typeface="Arial" panose="020B0604020202020204" pitchFamily="34" charset="0"/>
              </a:rPr>
              <a:t>Bryan Lim Kai Wen </a:t>
            </a:r>
          </a:p>
          <a:p>
            <a:r>
              <a:rPr lang="en-US" sz="1100" b="1">
                <a:solidFill>
                  <a:schemeClr val="bg1"/>
                </a:solidFill>
                <a:latin typeface="Arial" panose="020B0604020202020204" pitchFamily="34" charset="0"/>
                <a:cs typeface="Arial" panose="020B0604020202020204" pitchFamily="34" charset="0"/>
              </a:rPr>
              <a:t>U2121763H</a:t>
            </a:r>
          </a:p>
        </p:txBody>
      </p:sp>
      <p:sp>
        <p:nvSpPr>
          <p:cNvPr id="10" name="TextBox 9">
            <a:extLst>
              <a:ext uri="{FF2B5EF4-FFF2-40B4-BE49-F238E27FC236}">
                <a16:creationId xmlns:a16="http://schemas.microsoft.com/office/drawing/2014/main" id="{E45A2C09-7AD2-1EA4-26E2-E0B6CA927376}"/>
              </a:ext>
            </a:extLst>
          </p:cNvPr>
          <p:cNvSpPr txBox="1"/>
          <p:nvPr/>
        </p:nvSpPr>
        <p:spPr>
          <a:xfrm>
            <a:off x="175675" y="4337328"/>
            <a:ext cx="1916489" cy="769441"/>
          </a:xfrm>
          <a:prstGeom prst="rect">
            <a:avLst/>
          </a:prstGeom>
          <a:noFill/>
        </p:spPr>
        <p:txBody>
          <a:bodyPr wrap="square" rtlCol="0">
            <a:spAutoFit/>
          </a:bodyPr>
          <a:lstStyle/>
          <a:p>
            <a:r>
              <a:rPr lang="en-US" sz="4400" b="1" dirty="0">
                <a:solidFill>
                  <a:schemeClr val="bg1"/>
                </a:solidFill>
                <a:cs typeface="Arial" panose="020B0604020202020204" pitchFamily="34" charset="0"/>
              </a:rPr>
              <a:t>SC1015</a:t>
            </a:r>
            <a:endParaRPr lang="en-US" sz="4800" b="1"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9613C52F-EA30-8313-9268-38C886403994}"/>
              </a:ext>
            </a:extLst>
          </p:cNvPr>
          <p:cNvSpPr txBox="1"/>
          <p:nvPr/>
        </p:nvSpPr>
        <p:spPr>
          <a:xfrm>
            <a:off x="571105" y="1366670"/>
            <a:ext cx="11049790" cy="1107996"/>
          </a:xfrm>
          <a:prstGeom prst="rect">
            <a:avLst/>
          </a:prstGeom>
          <a:noFill/>
        </p:spPr>
        <p:txBody>
          <a:bodyPr wrap="square" rtlCol="0">
            <a:spAutoFit/>
          </a:bodyPr>
          <a:lstStyle/>
          <a:p>
            <a:r>
              <a:rPr lang="en-US" sz="6600" b="1" dirty="0">
                <a:solidFill>
                  <a:schemeClr val="bg1"/>
                </a:solidFill>
              </a:rPr>
              <a:t>Building the Dream Team 2022</a:t>
            </a:r>
          </a:p>
        </p:txBody>
      </p:sp>
      <p:sp>
        <p:nvSpPr>
          <p:cNvPr id="11" name="TextBox 10">
            <a:extLst>
              <a:ext uri="{FF2B5EF4-FFF2-40B4-BE49-F238E27FC236}">
                <a16:creationId xmlns:a16="http://schemas.microsoft.com/office/drawing/2014/main" id="{9B24FDA4-20F8-12A3-F5D6-D938A2F346C2}"/>
              </a:ext>
            </a:extLst>
          </p:cNvPr>
          <p:cNvSpPr txBox="1"/>
          <p:nvPr/>
        </p:nvSpPr>
        <p:spPr>
          <a:xfrm>
            <a:off x="183017" y="4916606"/>
            <a:ext cx="2129599" cy="523220"/>
          </a:xfrm>
          <a:prstGeom prst="rect">
            <a:avLst/>
          </a:prstGeom>
          <a:noFill/>
        </p:spPr>
        <p:txBody>
          <a:bodyPr wrap="square" rtlCol="0">
            <a:spAutoFit/>
          </a:bodyPr>
          <a:lstStyle/>
          <a:p>
            <a:r>
              <a:rPr lang="en-US" sz="2800" b="1" dirty="0">
                <a:solidFill>
                  <a:schemeClr val="bg1"/>
                </a:solidFill>
                <a:cs typeface="Arial" panose="020B0604020202020204" pitchFamily="34" charset="0"/>
              </a:rPr>
              <a:t>Group 1</a:t>
            </a:r>
            <a:endParaRPr lang="en-US" sz="3200" b="1" dirty="0">
              <a:solidFill>
                <a:schemeClr val="bg1"/>
              </a:solidFill>
              <a:cs typeface="Arial" panose="020B0604020202020204" pitchFamily="34" charset="0"/>
            </a:endParaRPr>
          </a:p>
        </p:txBody>
      </p:sp>
    </p:spTree>
    <p:extLst>
      <p:ext uri="{BB962C8B-B14F-4D97-AF65-F5344CB8AC3E}">
        <p14:creationId xmlns:p14="http://schemas.microsoft.com/office/powerpoint/2010/main" val="1889573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a:latin typeface="Arial"/>
                <a:cs typeface="Arial"/>
              </a:rPr>
              <a:t>Cleaning and Curation: To further reduce the dimensionality of the data, we conducted a </a:t>
            </a:r>
            <a:r>
              <a:rPr lang="en-SG" sz="2000" b="1">
                <a:solidFill>
                  <a:srgbClr val="C00000"/>
                </a:solidFill>
                <a:latin typeface="Arial"/>
                <a:cs typeface="Arial"/>
              </a:rPr>
              <a:t>Principal Component Analysis</a:t>
            </a:r>
            <a:r>
              <a:rPr lang="en-SG" sz="2000" b="1">
                <a:latin typeface="Arial"/>
                <a:cs typeface="Arial"/>
              </a:rPr>
              <a:t> to boil down the data further </a:t>
            </a:r>
            <a:endParaRPr lang="en-SG" sz="2000">
              <a:effectLst/>
              <a:latin typeface="Arial"/>
              <a:cs typeface="Arial"/>
            </a:endParaRPr>
          </a:p>
        </p:txBody>
      </p:sp>
      <p:cxnSp>
        <p:nvCxnSpPr>
          <p:cNvPr id="3" name="Straight Connector 2">
            <a:extLst>
              <a:ext uri="{FF2B5EF4-FFF2-40B4-BE49-F238E27FC236}">
                <a16:creationId xmlns:a16="http://schemas.microsoft.com/office/drawing/2014/main" id="{1AC3A0BB-9CB2-026B-AB7C-757575B85B38}"/>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11">
            <a:extLst>
              <a:ext uri="{FF2B5EF4-FFF2-40B4-BE49-F238E27FC236}">
                <a16:creationId xmlns:a16="http://schemas.microsoft.com/office/drawing/2014/main" id="{1D4077C8-CC6B-B4FC-11A4-22E4BB79DF29}"/>
              </a:ext>
            </a:extLst>
          </p:cNvPr>
          <p:cNvPicPr>
            <a:picLocks noChangeAspect="1"/>
          </p:cNvPicPr>
          <p:nvPr/>
        </p:nvPicPr>
        <p:blipFill>
          <a:blip r:embed="rId3"/>
          <a:stretch>
            <a:fillRect/>
          </a:stretch>
        </p:blipFill>
        <p:spPr>
          <a:xfrm>
            <a:off x="1069467" y="1647460"/>
            <a:ext cx="3870443" cy="2573200"/>
          </a:xfrm>
          <a:prstGeom prst="rect">
            <a:avLst/>
          </a:prstGeom>
        </p:spPr>
      </p:pic>
      <p:sp>
        <p:nvSpPr>
          <p:cNvPr id="13" name="TextBox 12">
            <a:extLst>
              <a:ext uri="{FF2B5EF4-FFF2-40B4-BE49-F238E27FC236}">
                <a16:creationId xmlns:a16="http://schemas.microsoft.com/office/drawing/2014/main" id="{DBC74441-FF68-F244-F91D-3C0FF8D738D4}"/>
              </a:ext>
            </a:extLst>
          </p:cNvPr>
          <p:cNvSpPr txBox="1"/>
          <p:nvPr/>
        </p:nvSpPr>
        <p:spPr>
          <a:xfrm>
            <a:off x="1402309" y="2034473"/>
            <a:ext cx="778881" cy="400110"/>
          </a:xfrm>
          <a:prstGeom prst="rect">
            <a:avLst/>
          </a:prstGeom>
          <a:noFill/>
        </p:spPr>
        <p:txBody>
          <a:bodyPr wrap="square" lIns="91440" tIns="45720" rIns="91440" bIns="45720" rtlCol="0" anchor="t">
            <a:spAutoFit/>
          </a:bodyPr>
          <a:lstStyle/>
          <a:p>
            <a:r>
              <a:rPr lang="en-SG" sz="2000" b="1" dirty="0">
                <a:solidFill>
                  <a:schemeClr val="bg1"/>
                </a:solidFill>
                <a:latin typeface="Arial"/>
                <a:cs typeface="Arial"/>
              </a:rPr>
              <a:t>53 %</a:t>
            </a:r>
            <a:endParaRPr lang="en-SG" sz="2000" b="1" dirty="0">
              <a:solidFill>
                <a:schemeClr val="bg1"/>
              </a:solidFill>
              <a:effectLst/>
              <a:latin typeface="Arial"/>
              <a:cs typeface="Arial"/>
            </a:endParaRPr>
          </a:p>
        </p:txBody>
      </p:sp>
      <p:sp>
        <p:nvSpPr>
          <p:cNvPr id="14" name="TextBox 13">
            <a:extLst>
              <a:ext uri="{FF2B5EF4-FFF2-40B4-BE49-F238E27FC236}">
                <a16:creationId xmlns:a16="http://schemas.microsoft.com/office/drawing/2014/main" id="{FC9AD327-B717-C3B3-9708-33D91266BF54}"/>
              </a:ext>
            </a:extLst>
          </p:cNvPr>
          <p:cNvSpPr txBox="1"/>
          <p:nvPr/>
        </p:nvSpPr>
        <p:spPr>
          <a:xfrm>
            <a:off x="531847" y="1647459"/>
            <a:ext cx="2507489" cy="369332"/>
          </a:xfrm>
          <a:prstGeom prst="rect">
            <a:avLst/>
          </a:prstGeom>
          <a:noFill/>
        </p:spPr>
        <p:txBody>
          <a:bodyPr wrap="square" lIns="91440" tIns="45720" rIns="91440" bIns="45720" rtlCol="0" anchor="t">
            <a:spAutoFit/>
          </a:bodyPr>
          <a:lstStyle/>
          <a:p>
            <a:pPr algn="ctr"/>
            <a:r>
              <a:rPr lang="en-SG" dirty="0">
                <a:latin typeface="Arial"/>
                <a:cs typeface="Arial"/>
              </a:rPr>
              <a:t>Explained Variance</a:t>
            </a:r>
            <a:endParaRPr lang="en-US" sz="1600" dirty="0">
              <a:cs typeface="Calibri"/>
            </a:endParaRPr>
          </a:p>
        </p:txBody>
      </p:sp>
      <p:sp>
        <p:nvSpPr>
          <p:cNvPr id="15" name="TextBox 14">
            <a:extLst>
              <a:ext uri="{FF2B5EF4-FFF2-40B4-BE49-F238E27FC236}">
                <a16:creationId xmlns:a16="http://schemas.microsoft.com/office/drawing/2014/main" id="{A35E64D1-2CBB-E1FB-0B09-60693C1622B4}"/>
              </a:ext>
            </a:extLst>
          </p:cNvPr>
          <p:cNvSpPr txBox="1"/>
          <p:nvPr/>
        </p:nvSpPr>
        <p:spPr>
          <a:xfrm>
            <a:off x="3328443" y="1644806"/>
            <a:ext cx="2126489" cy="369332"/>
          </a:xfrm>
          <a:prstGeom prst="rect">
            <a:avLst/>
          </a:prstGeom>
          <a:noFill/>
        </p:spPr>
        <p:txBody>
          <a:bodyPr wrap="square" lIns="91440" tIns="45720" rIns="91440" bIns="45720" rtlCol="0" anchor="t">
            <a:spAutoFit/>
          </a:bodyPr>
          <a:lstStyle/>
          <a:p>
            <a:pPr algn="ctr"/>
            <a:r>
              <a:rPr lang="en-SG" dirty="0">
                <a:latin typeface="Arial"/>
                <a:cs typeface="Arial"/>
              </a:rPr>
              <a:t>Interpretability</a:t>
            </a:r>
            <a:endParaRPr lang="en-US" sz="1600" dirty="0"/>
          </a:p>
        </p:txBody>
      </p:sp>
      <p:sp>
        <p:nvSpPr>
          <p:cNvPr id="17" name="TextBox 16">
            <a:extLst>
              <a:ext uri="{FF2B5EF4-FFF2-40B4-BE49-F238E27FC236}">
                <a16:creationId xmlns:a16="http://schemas.microsoft.com/office/drawing/2014/main" id="{F23173B0-ADCD-C69F-9652-4AF802894E65}"/>
              </a:ext>
            </a:extLst>
          </p:cNvPr>
          <p:cNvSpPr txBox="1"/>
          <p:nvPr/>
        </p:nvSpPr>
        <p:spPr>
          <a:xfrm>
            <a:off x="3895626" y="2023772"/>
            <a:ext cx="877656" cy="400110"/>
          </a:xfrm>
          <a:prstGeom prst="rect">
            <a:avLst/>
          </a:prstGeom>
          <a:noFill/>
        </p:spPr>
        <p:txBody>
          <a:bodyPr wrap="square" lIns="91440" tIns="45720" rIns="91440" bIns="45720" rtlCol="0" anchor="t">
            <a:spAutoFit/>
          </a:bodyPr>
          <a:lstStyle/>
          <a:p>
            <a:r>
              <a:rPr lang="en-SG" sz="2000" b="1" dirty="0">
                <a:solidFill>
                  <a:schemeClr val="bg1"/>
                </a:solidFill>
                <a:latin typeface="Arial"/>
                <a:cs typeface="Arial"/>
              </a:rPr>
              <a:t>High</a:t>
            </a:r>
            <a:endParaRPr lang="en-US" dirty="0">
              <a:solidFill>
                <a:schemeClr val="bg1"/>
              </a:solidFill>
            </a:endParaRPr>
          </a:p>
        </p:txBody>
      </p:sp>
      <p:sp>
        <p:nvSpPr>
          <p:cNvPr id="18" name="TextBox 17">
            <a:extLst>
              <a:ext uri="{FF2B5EF4-FFF2-40B4-BE49-F238E27FC236}">
                <a16:creationId xmlns:a16="http://schemas.microsoft.com/office/drawing/2014/main" id="{DCBC6D62-D75B-9B32-CE56-EB4B1913F463}"/>
              </a:ext>
            </a:extLst>
          </p:cNvPr>
          <p:cNvSpPr txBox="1"/>
          <p:nvPr/>
        </p:nvSpPr>
        <p:spPr>
          <a:xfrm>
            <a:off x="2799762" y="1912741"/>
            <a:ext cx="306157" cy="461665"/>
          </a:xfrm>
          <a:prstGeom prst="rect">
            <a:avLst/>
          </a:prstGeom>
          <a:noFill/>
        </p:spPr>
        <p:txBody>
          <a:bodyPr wrap="square" lIns="91440" tIns="45720" rIns="91440" bIns="45720" rtlCol="0" anchor="t">
            <a:spAutoFit/>
          </a:bodyPr>
          <a:lstStyle/>
          <a:p>
            <a:r>
              <a:rPr lang="en-SG" sz="2400" b="1" dirty="0">
                <a:latin typeface="Arial"/>
                <a:cs typeface="Arial"/>
              </a:rPr>
              <a:t>&amp;</a:t>
            </a:r>
            <a:endParaRPr lang="en-US" sz="2000" b="1" dirty="0"/>
          </a:p>
        </p:txBody>
      </p:sp>
      <p:pic>
        <p:nvPicPr>
          <p:cNvPr id="22" name="Picture 22" descr="Chart, bar chart&#10;&#10;Description automatically generated">
            <a:extLst>
              <a:ext uri="{FF2B5EF4-FFF2-40B4-BE49-F238E27FC236}">
                <a16:creationId xmlns:a16="http://schemas.microsoft.com/office/drawing/2014/main" id="{2BD92A65-675E-8FCA-82A7-FE08FDFB568C}"/>
              </a:ext>
            </a:extLst>
          </p:cNvPr>
          <p:cNvPicPr>
            <a:picLocks noChangeAspect="1"/>
          </p:cNvPicPr>
          <p:nvPr/>
        </p:nvPicPr>
        <p:blipFill>
          <a:blip r:embed="rId4"/>
          <a:stretch>
            <a:fillRect/>
          </a:stretch>
        </p:blipFill>
        <p:spPr>
          <a:xfrm>
            <a:off x="6727482" y="1158620"/>
            <a:ext cx="4766913" cy="4658042"/>
          </a:xfrm>
          <a:prstGeom prst="rect">
            <a:avLst/>
          </a:prstGeom>
        </p:spPr>
      </p:pic>
      <p:sp>
        <p:nvSpPr>
          <p:cNvPr id="27" name="TextBox 26">
            <a:extLst>
              <a:ext uri="{FF2B5EF4-FFF2-40B4-BE49-F238E27FC236}">
                <a16:creationId xmlns:a16="http://schemas.microsoft.com/office/drawing/2014/main" id="{C4321594-BA13-003B-C216-15A02767F56C}"/>
              </a:ext>
            </a:extLst>
          </p:cNvPr>
          <p:cNvSpPr txBox="1"/>
          <p:nvPr/>
        </p:nvSpPr>
        <p:spPr>
          <a:xfrm>
            <a:off x="6742830" y="5763809"/>
            <a:ext cx="553101" cy="276999"/>
          </a:xfrm>
          <a:prstGeom prst="rect">
            <a:avLst/>
          </a:prstGeom>
          <a:noFill/>
        </p:spPr>
        <p:txBody>
          <a:bodyPr wrap="square" lIns="91440" tIns="45720" rIns="91440" bIns="45720" rtlCol="0" anchor="t">
            <a:spAutoFit/>
          </a:bodyPr>
          <a:lstStyle/>
          <a:p>
            <a:r>
              <a:rPr lang="en-SG" sz="1200" b="1" dirty="0">
                <a:latin typeface="Arial"/>
                <a:cs typeface="Arial"/>
              </a:rPr>
              <a:t>PC1</a:t>
            </a:r>
            <a:endParaRPr lang="en-US" sz="1200" dirty="0">
              <a:cs typeface="Calibri"/>
            </a:endParaRPr>
          </a:p>
        </p:txBody>
      </p:sp>
      <p:sp>
        <p:nvSpPr>
          <p:cNvPr id="29" name="TextBox 28">
            <a:extLst>
              <a:ext uri="{FF2B5EF4-FFF2-40B4-BE49-F238E27FC236}">
                <a16:creationId xmlns:a16="http://schemas.microsoft.com/office/drawing/2014/main" id="{D3733270-CF16-E218-D0E1-10A1E9F6D52A}"/>
              </a:ext>
            </a:extLst>
          </p:cNvPr>
          <p:cNvSpPr txBox="1"/>
          <p:nvPr/>
        </p:nvSpPr>
        <p:spPr>
          <a:xfrm>
            <a:off x="7188623" y="5763809"/>
            <a:ext cx="553101" cy="276999"/>
          </a:xfrm>
          <a:prstGeom prst="rect">
            <a:avLst/>
          </a:prstGeom>
          <a:noFill/>
        </p:spPr>
        <p:txBody>
          <a:bodyPr wrap="square" lIns="91440" tIns="45720" rIns="91440" bIns="45720" rtlCol="0" anchor="t">
            <a:spAutoFit/>
          </a:bodyPr>
          <a:lstStyle/>
          <a:p>
            <a:r>
              <a:rPr lang="en-SG" sz="1200" b="1" dirty="0">
                <a:latin typeface="Arial"/>
                <a:cs typeface="Arial"/>
              </a:rPr>
              <a:t>PC2</a:t>
            </a:r>
            <a:endParaRPr lang="en-US" sz="1200" dirty="0">
              <a:cs typeface="Calibri"/>
            </a:endParaRPr>
          </a:p>
        </p:txBody>
      </p:sp>
      <p:sp>
        <p:nvSpPr>
          <p:cNvPr id="30" name="TextBox 29">
            <a:extLst>
              <a:ext uri="{FF2B5EF4-FFF2-40B4-BE49-F238E27FC236}">
                <a16:creationId xmlns:a16="http://schemas.microsoft.com/office/drawing/2014/main" id="{A3AF732E-4B53-262E-86D8-1B6416449526}"/>
              </a:ext>
            </a:extLst>
          </p:cNvPr>
          <p:cNvSpPr txBox="1"/>
          <p:nvPr/>
        </p:nvSpPr>
        <p:spPr>
          <a:xfrm>
            <a:off x="7692526" y="5763809"/>
            <a:ext cx="553101" cy="276999"/>
          </a:xfrm>
          <a:prstGeom prst="rect">
            <a:avLst/>
          </a:prstGeom>
          <a:noFill/>
        </p:spPr>
        <p:txBody>
          <a:bodyPr wrap="square" lIns="91440" tIns="45720" rIns="91440" bIns="45720" rtlCol="0" anchor="t">
            <a:spAutoFit/>
          </a:bodyPr>
          <a:lstStyle/>
          <a:p>
            <a:r>
              <a:rPr lang="en-SG" sz="1200" b="1" dirty="0">
                <a:latin typeface="Arial"/>
                <a:cs typeface="Arial"/>
              </a:rPr>
              <a:t>PC3</a:t>
            </a:r>
            <a:endParaRPr lang="en-US" sz="1200" dirty="0">
              <a:cs typeface="Calibri"/>
            </a:endParaRPr>
          </a:p>
        </p:txBody>
      </p:sp>
      <p:sp>
        <p:nvSpPr>
          <p:cNvPr id="31" name="TextBox 30">
            <a:extLst>
              <a:ext uri="{FF2B5EF4-FFF2-40B4-BE49-F238E27FC236}">
                <a16:creationId xmlns:a16="http://schemas.microsoft.com/office/drawing/2014/main" id="{960DBBF7-44E8-1357-5AF3-5B647A55EEDA}"/>
              </a:ext>
            </a:extLst>
          </p:cNvPr>
          <p:cNvSpPr txBox="1"/>
          <p:nvPr/>
        </p:nvSpPr>
        <p:spPr>
          <a:xfrm>
            <a:off x="8139767" y="5763809"/>
            <a:ext cx="553101" cy="276999"/>
          </a:xfrm>
          <a:prstGeom prst="rect">
            <a:avLst/>
          </a:prstGeom>
          <a:noFill/>
        </p:spPr>
        <p:txBody>
          <a:bodyPr wrap="square" lIns="91440" tIns="45720" rIns="91440" bIns="45720" rtlCol="0" anchor="t">
            <a:spAutoFit/>
          </a:bodyPr>
          <a:lstStyle/>
          <a:p>
            <a:r>
              <a:rPr lang="en-SG" sz="1200" b="1">
                <a:latin typeface="Arial"/>
                <a:cs typeface="Arial"/>
              </a:rPr>
              <a:t>PC4</a:t>
            </a:r>
            <a:endParaRPr lang="en-US" sz="1200">
              <a:cs typeface="Calibri"/>
            </a:endParaRPr>
          </a:p>
        </p:txBody>
      </p:sp>
      <p:sp>
        <p:nvSpPr>
          <p:cNvPr id="32" name="TextBox 31">
            <a:extLst>
              <a:ext uri="{FF2B5EF4-FFF2-40B4-BE49-F238E27FC236}">
                <a16:creationId xmlns:a16="http://schemas.microsoft.com/office/drawing/2014/main" id="{69F0B237-CFAB-E34D-8D0D-AD7CCF20D5FE}"/>
              </a:ext>
            </a:extLst>
          </p:cNvPr>
          <p:cNvSpPr txBox="1"/>
          <p:nvPr/>
        </p:nvSpPr>
        <p:spPr>
          <a:xfrm>
            <a:off x="8573998" y="5753870"/>
            <a:ext cx="553101" cy="276999"/>
          </a:xfrm>
          <a:prstGeom prst="rect">
            <a:avLst/>
          </a:prstGeom>
          <a:noFill/>
        </p:spPr>
        <p:txBody>
          <a:bodyPr wrap="square" lIns="91440" tIns="45720" rIns="91440" bIns="45720" rtlCol="0" anchor="t">
            <a:spAutoFit/>
          </a:bodyPr>
          <a:lstStyle/>
          <a:p>
            <a:r>
              <a:rPr lang="en-SG" sz="1200" b="1" dirty="0">
                <a:latin typeface="Arial"/>
                <a:cs typeface="Arial"/>
              </a:rPr>
              <a:t>PC5</a:t>
            </a:r>
            <a:endParaRPr lang="en-US" sz="1200" dirty="0">
              <a:cs typeface="Calibri"/>
            </a:endParaRPr>
          </a:p>
        </p:txBody>
      </p:sp>
      <p:sp>
        <p:nvSpPr>
          <p:cNvPr id="33" name="TextBox 32">
            <a:extLst>
              <a:ext uri="{FF2B5EF4-FFF2-40B4-BE49-F238E27FC236}">
                <a16:creationId xmlns:a16="http://schemas.microsoft.com/office/drawing/2014/main" id="{63D73145-7FBB-73EE-0F1C-FB6D412FCB93}"/>
              </a:ext>
            </a:extLst>
          </p:cNvPr>
          <p:cNvSpPr txBox="1"/>
          <p:nvPr/>
        </p:nvSpPr>
        <p:spPr>
          <a:xfrm>
            <a:off x="9069235" y="5753070"/>
            <a:ext cx="553101" cy="276999"/>
          </a:xfrm>
          <a:prstGeom prst="rect">
            <a:avLst/>
          </a:prstGeom>
          <a:noFill/>
        </p:spPr>
        <p:txBody>
          <a:bodyPr wrap="square" lIns="91440" tIns="45720" rIns="91440" bIns="45720" rtlCol="0" anchor="t">
            <a:spAutoFit/>
          </a:bodyPr>
          <a:lstStyle/>
          <a:p>
            <a:r>
              <a:rPr lang="en-SG" sz="1200" b="1" dirty="0">
                <a:latin typeface="Arial"/>
                <a:cs typeface="Arial"/>
              </a:rPr>
              <a:t>PC6</a:t>
            </a:r>
            <a:endParaRPr lang="en-US" sz="1200" dirty="0">
              <a:cs typeface="Calibri"/>
            </a:endParaRPr>
          </a:p>
        </p:txBody>
      </p:sp>
      <p:sp>
        <p:nvSpPr>
          <p:cNvPr id="34" name="TextBox 33">
            <a:extLst>
              <a:ext uri="{FF2B5EF4-FFF2-40B4-BE49-F238E27FC236}">
                <a16:creationId xmlns:a16="http://schemas.microsoft.com/office/drawing/2014/main" id="{2FB919D9-1725-170A-6EBA-CCAE57BC580C}"/>
              </a:ext>
            </a:extLst>
          </p:cNvPr>
          <p:cNvSpPr txBox="1"/>
          <p:nvPr/>
        </p:nvSpPr>
        <p:spPr>
          <a:xfrm>
            <a:off x="9516321" y="5750017"/>
            <a:ext cx="553101" cy="276999"/>
          </a:xfrm>
          <a:prstGeom prst="rect">
            <a:avLst/>
          </a:prstGeom>
          <a:noFill/>
        </p:spPr>
        <p:txBody>
          <a:bodyPr wrap="square" lIns="91440" tIns="45720" rIns="91440" bIns="45720" rtlCol="0" anchor="t">
            <a:spAutoFit/>
          </a:bodyPr>
          <a:lstStyle/>
          <a:p>
            <a:r>
              <a:rPr lang="en-SG" sz="1200" b="1" dirty="0">
                <a:latin typeface="Arial"/>
                <a:cs typeface="Arial"/>
              </a:rPr>
              <a:t>PC7</a:t>
            </a:r>
          </a:p>
        </p:txBody>
      </p:sp>
      <p:sp>
        <p:nvSpPr>
          <p:cNvPr id="35" name="TextBox 34">
            <a:extLst>
              <a:ext uri="{FF2B5EF4-FFF2-40B4-BE49-F238E27FC236}">
                <a16:creationId xmlns:a16="http://schemas.microsoft.com/office/drawing/2014/main" id="{B48CF1D3-5E06-4D91-2400-BB36322E3F2E}"/>
              </a:ext>
            </a:extLst>
          </p:cNvPr>
          <p:cNvSpPr txBox="1"/>
          <p:nvPr/>
        </p:nvSpPr>
        <p:spPr>
          <a:xfrm>
            <a:off x="9992623" y="5749530"/>
            <a:ext cx="553101" cy="276999"/>
          </a:xfrm>
          <a:prstGeom prst="rect">
            <a:avLst/>
          </a:prstGeom>
          <a:noFill/>
        </p:spPr>
        <p:txBody>
          <a:bodyPr wrap="square" lIns="91440" tIns="45720" rIns="91440" bIns="45720" rtlCol="0" anchor="t">
            <a:spAutoFit/>
          </a:bodyPr>
          <a:lstStyle/>
          <a:p>
            <a:r>
              <a:rPr lang="en-SG" sz="1200" b="1" dirty="0">
                <a:latin typeface="Arial"/>
                <a:cs typeface="Arial"/>
              </a:rPr>
              <a:t>PC8</a:t>
            </a:r>
            <a:endParaRPr lang="en-US" sz="1200" dirty="0">
              <a:cs typeface="Calibri"/>
            </a:endParaRPr>
          </a:p>
        </p:txBody>
      </p:sp>
      <p:sp>
        <p:nvSpPr>
          <p:cNvPr id="36" name="TextBox 35">
            <a:extLst>
              <a:ext uri="{FF2B5EF4-FFF2-40B4-BE49-F238E27FC236}">
                <a16:creationId xmlns:a16="http://schemas.microsoft.com/office/drawing/2014/main" id="{E83FB05E-CEB4-075F-82A3-A6C8401153AE}"/>
              </a:ext>
            </a:extLst>
          </p:cNvPr>
          <p:cNvSpPr txBox="1"/>
          <p:nvPr/>
        </p:nvSpPr>
        <p:spPr>
          <a:xfrm>
            <a:off x="10456711" y="5738097"/>
            <a:ext cx="553101" cy="276999"/>
          </a:xfrm>
          <a:prstGeom prst="rect">
            <a:avLst/>
          </a:prstGeom>
          <a:noFill/>
        </p:spPr>
        <p:txBody>
          <a:bodyPr wrap="square" lIns="91440" tIns="45720" rIns="91440" bIns="45720" rtlCol="0" anchor="t">
            <a:spAutoFit/>
          </a:bodyPr>
          <a:lstStyle/>
          <a:p>
            <a:r>
              <a:rPr lang="en-SG" sz="1200" b="1" dirty="0">
                <a:latin typeface="Arial"/>
                <a:cs typeface="Arial"/>
              </a:rPr>
              <a:t>PC9</a:t>
            </a:r>
            <a:endParaRPr lang="en-US" sz="1200" dirty="0">
              <a:cs typeface="Calibri"/>
            </a:endParaRPr>
          </a:p>
        </p:txBody>
      </p:sp>
      <p:sp>
        <p:nvSpPr>
          <p:cNvPr id="37" name="TextBox 36">
            <a:extLst>
              <a:ext uri="{FF2B5EF4-FFF2-40B4-BE49-F238E27FC236}">
                <a16:creationId xmlns:a16="http://schemas.microsoft.com/office/drawing/2014/main" id="{CA2D04B3-CB03-C932-2E0D-1ACD1CDB8CC7}"/>
              </a:ext>
            </a:extLst>
          </p:cNvPr>
          <p:cNvSpPr txBox="1"/>
          <p:nvPr/>
        </p:nvSpPr>
        <p:spPr>
          <a:xfrm>
            <a:off x="10733599" y="5749529"/>
            <a:ext cx="877656" cy="276999"/>
          </a:xfrm>
          <a:prstGeom prst="rect">
            <a:avLst/>
          </a:prstGeom>
          <a:noFill/>
        </p:spPr>
        <p:txBody>
          <a:bodyPr wrap="square" lIns="91440" tIns="45720" rIns="91440" bIns="45720" rtlCol="0" anchor="t">
            <a:spAutoFit/>
          </a:bodyPr>
          <a:lstStyle/>
          <a:p>
            <a:pPr algn="ctr"/>
            <a:r>
              <a:rPr lang="en-SG" sz="1200" b="1" dirty="0">
                <a:latin typeface="Arial"/>
                <a:cs typeface="Arial"/>
              </a:rPr>
              <a:t>PC10</a:t>
            </a:r>
          </a:p>
        </p:txBody>
      </p:sp>
      <p:sp>
        <p:nvSpPr>
          <p:cNvPr id="38" name="TextBox 37">
            <a:extLst>
              <a:ext uri="{FF2B5EF4-FFF2-40B4-BE49-F238E27FC236}">
                <a16:creationId xmlns:a16="http://schemas.microsoft.com/office/drawing/2014/main" id="{EDAF5DC2-7133-92D5-DF5D-403B87671441}"/>
              </a:ext>
            </a:extLst>
          </p:cNvPr>
          <p:cNvSpPr txBox="1"/>
          <p:nvPr/>
        </p:nvSpPr>
        <p:spPr>
          <a:xfrm rot="16200000">
            <a:off x="4626590" y="3776795"/>
            <a:ext cx="3406902" cy="369332"/>
          </a:xfrm>
          <a:prstGeom prst="rect">
            <a:avLst/>
          </a:prstGeom>
          <a:noFill/>
        </p:spPr>
        <p:txBody>
          <a:bodyPr wrap="square" lIns="91440" tIns="45720" rIns="91440" bIns="45720" rtlCol="0" anchor="t">
            <a:spAutoFit/>
          </a:bodyPr>
          <a:lstStyle/>
          <a:p>
            <a:pPr algn="r"/>
            <a:r>
              <a:rPr lang="en-SG" dirty="0">
                <a:latin typeface="Arial"/>
                <a:cs typeface="Arial"/>
              </a:rPr>
              <a:t>% of variance explained</a:t>
            </a:r>
            <a:endParaRPr lang="en-US" dirty="0">
              <a:cs typeface="Calibri"/>
            </a:endParaRPr>
          </a:p>
        </p:txBody>
      </p:sp>
      <p:sp>
        <p:nvSpPr>
          <p:cNvPr id="23" name="Down Arrow 27">
            <a:extLst>
              <a:ext uri="{FF2B5EF4-FFF2-40B4-BE49-F238E27FC236}">
                <a16:creationId xmlns:a16="http://schemas.microsoft.com/office/drawing/2014/main" id="{16C337C6-0133-AAAE-63AB-B58515A5A8BB}"/>
              </a:ext>
            </a:extLst>
          </p:cNvPr>
          <p:cNvSpPr/>
          <p:nvPr/>
        </p:nvSpPr>
        <p:spPr>
          <a:xfrm rot="10800000" flipH="1">
            <a:off x="6606730" y="1112507"/>
            <a:ext cx="112600" cy="4969674"/>
          </a:xfrm>
          <a:prstGeom prst="downArrow">
            <a:avLst>
              <a:gd name="adj1" fmla="val 50000"/>
              <a:gd name="adj2" fmla="val 535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27">
            <a:extLst>
              <a:ext uri="{FF2B5EF4-FFF2-40B4-BE49-F238E27FC236}">
                <a16:creationId xmlns:a16="http://schemas.microsoft.com/office/drawing/2014/main" id="{42AA79ED-C3A4-70E7-CF95-F6C5C01698BC}"/>
              </a:ext>
            </a:extLst>
          </p:cNvPr>
          <p:cNvSpPr/>
          <p:nvPr/>
        </p:nvSpPr>
        <p:spPr>
          <a:xfrm rot="16200000" flipH="1">
            <a:off x="9069129" y="3589108"/>
            <a:ext cx="119655" cy="4976729"/>
          </a:xfrm>
          <a:prstGeom prst="downArrow">
            <a:avLst>
              <a:gd name="adj1" fmla="val 50000"/>
              <a:gd name="adj2" fmla="val 535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1851BD2-39E5-3B91-29AF-AA30F5D87D9E}"/>
              </a:ext>
            </a:extLst>
          </p:cNvPr>
          <p:cNvSpPr txBox="1"/>
          <p:nvPr/>
        </p:nvSpPr>
        <p:spPr>
          <a:xfrm>
            <a:off x="7907691" y="6116835"/>
            <a:ext cx="3001377" cy="338554"/>
          </a:xfrm>
          <a:prstGeom prst="rect">
            <a:avLst/>
          </a:prstGeom>
          <a:noFill/>
        </p:spPr>
        <p:txBody>
          <a:bodyPr wrap="square" lIns="91440" tIns="45720" rIns="91440" bIns="45720" rtlCol="0" anchor="t">
            <a:spAutoFit/>
          </a:bodyPr>
          <a:lstStyle/>
          <a:p>
            <a:r>
              <a:rPr lang="en-SG" sz="1600" dirty="0">
                <a:latin typeface="Arial"/>
                <a:cs typeface="Arial"/>
              </a:rPr>
              <a:t>Principal Component</a:t>
            </a:r>
          </a:p>
        </p:txBody>
      </p:sp>
      <p:sp>
        <p:nvSpPr>
          <p:cNvPr id="28" name="Rectangle 27">
            <a:extLst>
              <a:ext uri="{FF2B5EF4-FFF2-40B4-BE49-F238E27FC236}">
                <a16:creationId xmlns:a16="http://schemas.microsoft.com/office/drawing/2014/main" id="{C8B673C6-2F28-EFB4-2384-667DF73268C9}"/>
              </a:ext>
            </a:extLst>
          </p:cNvPr>
          <p:cNvSpPr/>
          <p:nvPr/>
        </p:nvSpPr>
        <p:spPr>
          <a:xfrm>
            <a:off x="394421" y="1010184"/>
            <a:ext cx="5562052"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There is still a balancing act</a:t>
            </a:r>
          </a:p>
        </p:txBody>
      </p:sp>
      <p:sp>
        <p:nvSpPr>
          <p:cNvPr id="44" name="TextBox 43">
            <a:extLst>
              <a:ext uri="{FF2B5EF4-FFF2-40B4-BE49-F238E27FC236}">
                <a16:creationId xmlns:a16="http://schemas.microsoft.com/office/drawing/2014/main" id="{0F21F3AC-47DC-A85A-9610-531F98708419}"/>
              </a:ext>
            </a:extLst>
          </p:cNvPr>
          <p:cNvSpPr txBox="1"/>
          <p:nvPr/>
        </p:nvSpPr>
        <p:spPr>
          <a:xfrm>
            <a:off x="6677846" y="865320"/>
            <a:ext cx="712136" cy="400110"/>
          </a:xfrm>
          <a:prstGeom prst="rect">
            <a:avLst/>
          </a:prstGeom>
          <a:noFill/>
        </p:spPr>
        <p:txBody>
          <a:bodyPr wrap="square" lIns="91440" tIns="45720" rIns="91440" bIns="45720" rtlCol="0" anchor="t">
            <a:spAutoFit/>
          </a:bodyPr>
          <a:lstStyle/>
          <a:p>
            <a:r>
              <a:rPr lang="en-SG" sz="2000" b="1" dirty="0">
                <a:solidFill>
                  <a:srgbClr val="FF0000"/>
                </a:solidFill>
                <a:latin typeface="Arial"/>
                <a:cs typeface="Arial"/>
              </a:rPr>
              <a:t>21%</a:t>
            </a:r>
            <a:endParaRPr lang="en-SG" sz="2000" b="1" dirty="0">
              <a:solidFill>
                <a:srgbClr val="FF0000"/>
              </a:solidFill>
              <a:effectLst/>
              <a:latin typeface="Arial"/>
              <a:cs typeface="Arial"/>
            </a:endParaRPr>
          </a:p>
        </p:txBody>
      </p:sp>
      <p:sp>
        <p:nvSpPr>
          <p:cNvPr id="46" name="TextBox 45">
            <a:extLst>
              <a:ext uri="{FF2B5EF4-FFF2-40B4-BE49-F238E27FC236}">
                <a16:creationId xmlns:a16="http://schemas.microsoft.com/office/drawing/2014/main" id="{C5F15E0C-27A1-3165-A172-D09440122B1C}"/>
              </a:ext>
            </a:extLst>
          </p:cNvPr>
          <p:cNvSpPr txBox="1"/>
          <p:nvPr/>
        </p:nvSpPr>
        <p:spPr>
          <a:xfrm>
            <a:off x="7128371" y="1888735"/>
            <a:ext cx="712136" cy="400110"/>
          </a:xfrm>
          <a:prstGeom prst="rect">
            <a:avLst/>
          </a:prstGeom>
          <a:noFill/>
        </p:spPr>
        <p:txBody>
          <a:bodyPr wrap="square" lIns="91440" tIns="45720" rIns="91440" bIns="45720" rtlCol="0" anchor="t">
            <a:spAutoFit/>
          </a:bodyPr>
          <a:lstStyle/>
          <a:p>
            <a:r>
              <a:rPr lang="en-SG" sz="2000" b="1">
                <a:solidFill>
                  <a:srgbClr val="FF0000"/>
                </a:solidFill>
                <a:latin typeface="Arial"/>
                <a:cs typeface="Arial"/>
              </a:rPr>
              <a:t>16%</a:t>
            </a:r>
            <a:endParaRPr lang="en-SG"/>
          </a:p>
        </p:txBody>
      </p:sp>
      <p:sp>
        <p:nvSpPr>
          <p:cNvPr id="47" name="TextBox 46">
            <a:extLst>
              <a:ext uri="{FF2B5EF4-FFF2-40B4-BE49-F238E27FC236}">
                <a16:creationId xmlns:a16="http://schemas.microsoft.com/office/drawing/2014/main" id="{78F14C13-B64C-1508-2117-5F8337E34737}"/>
              </a:ext>
            </a:extLst>
          </p:cNvPr>
          <p:cNvSpPr txBox="1"/>
          <p:nvPr/>
        </p:nvSpPr>
        <p:spPr>
          <a:xfrm>
            <a:off x="7679013" y="4024560"/>
            <a:ext cx="561961" cy="400110"/>
          </a:xfrm>
          <a:prstGeom prst="rect">
            <a:avLst/>
          </a:prstGeom>
          <a:noFill/>
        </p:spPr>
        <p:txBody>
          <a:bodyPr wrap="square" lIns="91440" tIns="45720" rIns="91440" bIns="45720" rtlCol="0" anchor="t">
            <a:spAutoFit/>
          </a:bodyPr>
          <a:lstStyle/>
          <a:p>
            <a:r>
              <a:rPr lang="en-SG" sz="2000" b="1">
                <a:solidFill>
                  <a:srgbClr val="FF0000"/>
                </a:solidFill>
                <a:latin typeface="Arial"/>
                <a:cs typeface="Arial"/>
              </a:rPr>
              <a:t>7%</a:t>
            </a:r>
            <a:endParaRPr lang="en-SG"/>
          </a:p>
        </p:txBody>
      </p:sp>
      <p:sp>
        <p:nvSpPr>
          <p:cNvPr id="48" name="TextBox 47">
            <a:extLst>
              <a:ext uri="{FF2B5EF4-FFF2-40B4-BE49-F238E27FC236}">
                <a16:creationId xmlns:a16="http://schemas.microsoft.com/office/drawing/2014/main" id="{865B7D94-86BE-DAB3-4C41-67C928766D4C}"/>
              </a:ext>
            </a:extLst>
          </p:cNvPr>
          <p:cNvSpPr txBox="1"/>
          <p:nvPr/>
        </p:nvSpPr>
        <p:spPr>
          <a:xfrm>
            <a:off x="8140662" y="4425027"/>
            <a:ext cx="550837" cy="400110"/>
          </a:xfrm>
          <a:prstGeom prst="rect">
            <a:avLst/>
          </a:prstGeom>
          <a:noFill/>
        </p:spPr>
        <p:txBody>
          <a:bodyPr wrap="square" lIns="91440" tIns="45720" rIns="91440" bIns="45720" rtlCol="0" anchor="t">
            <a:spAutoFit/>
          </a:bodyPr>
          <a:lstStyle/>
          <a:p>
            <a:r>
              <a:rPr lang="en-SG" sz="2000" b="1">
                <a:solidFill>
                  <a:srgbClr val="FF0000"/>
                </a:solidFill>
                <a:latin typeface="Arial"/>
                <a:cs typeface="Arial"/>
              </a:rPr>
              <a:t>5%</a:t>
            </a:r>
            <a:endParaRPr lang="en-SG"/>
          </a:p>
        </p:txBody>
      </p:sp>
      <p:sp>
        <p:nvSpPr>
          <p:cNvPr id="49" name="TextBox 48">
            <a:extLst>
              <a:ext uri="{FF2B5EF4-FFF2-40B4-BE49-F238E27FC236}">
                <a16:creationId xmlns:a16="http://schemas.microsoft.com/office/drawing/2014/main" id="{4F2A12D2-7DBE-CFCB-B4AC-BDCCDEAFF053}"/>
              </a:ext>
            </a:extLst>
          </p:cNvPr>
          <p:cNvSpPr txBox="1"/>
          <p:nvPr/>
        </p:nvSpPr>
        <p:spPr>
          <a:xfrm>
            <a:off x="8613436" y="4764312"/>
            <a:ext cx="589771" cy="400110"/>
          </a:xfrm>
          <a:prstGeom prst="rect">
            <a:avLst/>
          </a:prstGeom>
          <a:noFill/>
        </p:spPr>
        <p:txBody>
          <a:bodyPr wrap="square" lIns="91440" tIns="45720" rIns="91440" bIns="45720" rtlCol="0" anchor="t">
            <a:spAutoFit/>
          </a:bodyPr>
          <a:lstStyle/>
          <a:p>
            <a:r>
              <a:rPr lang="en-SG" sz="2000" b="1">
                <a:solidFill>
                  <a:srgbClr val="FF0000"/>
                </a:solidFill>
                <a:latin typeface="Arial"/>
                <a:cs typeface="Arial"/>
              </a:rPr>
              <a:t>3%</a:t>
            </a:r>
            <a:endParaRPr lang="en-SG"/>
          </a:p>
        </p:txBody>
      </p:sp>
      <p:pic>
        <p:nvPicPr>
          <p:cNvPr id="24" name="Picture 24" descr="Graphical user interface, application&#10;&#10;Description automatically generated">
            <a:extLst>
              <a:ext uri="{FF2B5EF4-FFF2-40B4-BE49-F238E27FC236}">
                <a16:creationId xmlns:a16="http://schemas.microsoft.com/office/drawing/2014/main" id="{C17DA696-1DA5-6593-A26D-0C18B5D9FA3E}"/>
              </a:ext>
            </a:extLst>
          </p:cNvPr>
          <p:cNvPicPr>
            <a:picLocks noChangeAspect="1"/>
          </p:cNvPicPr>
          <p:nvPr/>
        </p:nvPicPr>
        <p:blipFill>
          <a:blip r:embed="rId5"/>
          <a:stretch>
            <a:fillRect/>
          </a:stretch>
        </p:blipFill>
        <p:spPr>
          <a:xfrm>
            <a:off x="391420" y="5247850"/>
            <a:ext cx="2743200" cy="824459"/>
          </a:xfrm>
          <a:prstGeom prst="rect">
            <a:avLst/>
          </a:prstGeom>
        </p:spPr>
      </p:pic>
      <p:pic>
        <p:nvPicPr>
          <p:cNvPr id="25" name="Picture 25">
            <a:extLst>
              <a:ext uri="{FF2B5EF4-FFF2-40B4-BE49-F238E27FC236}">
                <a16:creationId xmlns:a16="http://schemas.microsoft.com/office/drawing/2014/main" id="{3C572032-BC2C-1C82-6B16-F29EC49AA71D}"/>
              </a:ext>
            </a:extLst>
          </p:cNvPr>
          <p:cNvPicPr>
            <a:picLocks noChangeAspect="1"/>
          </p:cNvPicPr>
          <p:nvPr/>
        </p:nvPicPr>
        <p:blipFill>
          <a:blip r:embed="rId6"/>
          <a:stretch>
            <a:fillRect/>
          </a:stretch>
        </p:blipFill>
        <p:spPr>
          <a:xfrm>
            <a:off x="3236229" y="5304968"/>
            <a:ext cx="2743200" cy="754380"/>
          </a:xfrm>
          <a:prstGeom prst="rect">
            <a:avLst/>
          </a:prstGeom>
        </p:spPr>
      </p:pic>
      <p:sp>
        <p:nvSpPr>
          <p:cNvPr id="52" name="Rectangle 51">
            <a:extLst>
              <a:ext uri="{FF2B5EF4-FFF2-40B4-BE49-F238E27FC236}">
                <a16:creationId xmlns:a16="http://schemas.microsoft.com/office/drawing/2014/main" id="{BAE7F94A-27DB-CEF7-A959-25E7731184F6}"/>
              </a:ext>
            </a:extLst>
          </p:cNvPr>
          <p:cNvSpPr/>
          <p:nvPr/>
        </p:nvSpPr>
        <p:spPr>
          <a:xfrm>
            <a:off x="387555" y="4023860"/>
            <a:ext cx="5568918"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Most significant loading</a:t>
            </a:r>
            <a:r>
              <a:rPr lang="en-US" b="1" dirty="0">
                <a:solidFill>
                  <a:schemeClr val="bg1"/>
                </a:solidFill>
                <a:latin typeface="Arial"/>
                <a:cs typeface="Arial"/>
              </a:rPr>
              <a:t> </a:t>
            </a:r>
            <a:r>
              <a:rPr lang="en-US" b="1">
                <a:solidFill>
                  <a:schemeClr val="bg1"/>
                </a:solidFill>
                <a:latin typeface="Arial"/>
                <a:cs typeface="Arial"/>
              </a:rPr>
              <a:t>scores</a:t>
            </a:r>
            <a:endParaRPr lang="en-US" dirty="0">
              <a:solidFill>
                <a:schemeClr val="bg1"/>
              </a:solidFill>
            </a:endParaRPr>
          </a:p>
        </p:txBody>
      </p:sp>
      <p:sp>
        <p:nvSpPr>
          <p:cNvPr id="53" name="Rectangle 52">
            <a:extLst>
              <a:ext uri="{FF2B5EF4-FFF2-40B4-BE49-F238E27FC236}">
                <a16:creationId xmlns:a16="http://schemas.microsoft.com/office/drawing/2014/main" id="{84CCCAC7-D546-011E-B828-A510D17271AA}"/>
              </a:ext>
            </a:extLst>
          </p:cNvPr>
          <p:cNvSpPr/>
          <p:nvPr/>
        </p:nvSpPr>
        <p:spPr>
          <a:xfrm>
            <a:off x="394421" y="4621103"/>
            <a:ext cx="2718680" cy="517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PC1</a:t>
            </a:r>
            <a:endParaRPr lang="en-US">
              <a:solidFill>
                <a:schemeClr val="tx1"/>
              </a:solidFill>
            </a:endParaRPr>
          </a:p>
        </p:txBody>
      </p:sp>
      <p:sp>
        <p:nvSpPr>
          <p:cNvPr id="54" name="Rectangle 53">
            <a:extLst>
              <a:ext uri="{FF2B5EF4-FFF2-40B4-BE49-F238E27FC236}">
                <a16:creationId xmlns:a16="http://schemas.microsoft.com/office/drawing/2014/main" id="{E882DF65-4AD7-0783-D730-DDAB8EF0E7DF}"/>
              </a:ext>
            </a:extLst>
          </p:cNvPr>
          <p:cNvSpPr/>
          <p:nvPr/>
        </p:nvSpPr>
        <p:spPr>
          <a:xfrm>
            <a:off x="3229960" y="4647066"/>
            <a:ext cx="2726513" cy="517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a:cs typeface="Arial"/>
              </a:rPr>
              <a:t>PC2</a:t>
            </a:r>
            <a:endParaRPr lang="en-US" dirty="0">
              <a:solidFill>
                <a:schemeClr val="tx1"/>
              </a:solidFill>
            </a:endParaRPr>
          </a:p>
        </p:txBody>
      </p:sp>
    </p:spTree>
    <p:extLst>
      <p:ext uri="{BB962C8B-B14F-4D97-AF65-F5344CB8AC3E}">
        <p14:creationId xmlns:p14="http://schemas.microsoft.com/office/powerpoint/2010/main" val="93608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a:latin typeface="Arial"/>
                <a:cs typeface="Arial"/>
              </a:rPr>
              <a:t>Cleaning and Curation: To further reduce the dimensionality of the data, we conducted a </a:t>
            </a:r>
            <a:r>
              <a:rPr lang="en-SG" sz="2000" b="1">
                <a:solidFill>
                  <a:srgbClr val="C00000"/>
                </a:solidFill>
                <a:latin typeface="Arial"/>
                <a:cs typeface="Arial"/>
              </a:rPr>
              <a:t>Principal Component Analysis</a:t>
            </a:r>
            <a:r>
              <a:rPr lang="en-SG" sz="2000" b="1">
                <a:latin typeface="Arial"/>
                <a:cs typeface="Arial"/>
              </a:rPr>
              <a:t> to boil down the data further </a:t>
            </a:r>
            <a:endParaRPr lang="en-SG" sz="2000">
              <a:effectLst/>
              <a:latin typeface="Arial"/>
              <a:cs typeface="Arial"/>
            </a:endParaRPr>
          </a:p>
        </p:txBody>
      </p:sp>
      <p:cxnSp>
        <p:nvCxnSpPr>
          <p:cNvPr id="3" name="Straight Connector 2">
            <a:extLst>
              <a:ext uri="{FF2B5EF4-FFF2-40B4-BE49-F238E27FC236}">
                <a16:creationId xmlns:a16="http://schemas.microsoft.com/office/drawing/2014/main" id="{1AC3A0BB-9CB2-026B-AB7C-757575B85B38}"/>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744AEC51-072D-69F1-6095-B94A3E6CC95E}"/>
              </a:ext>
            </a:extLst>
          </p:cNvPr>
          <p:cNvPicPr>
            <a:picLocks noChangeAspect="1" noChangeArrowheads="1"/>
          </p:cNvPicPr>
          <p:nvPr/>
        </p:nvPicPr>
        <p:blipFill>
          <a:blip r:embed="rId3"/>
          <a:srcRect l="13527" r="13527"/>
          <a:stretch/>
        </p:blipFill>
        <p:spPr bwMode="auto">
          <a:xfrm>
            <a:off x="932219" y="1883065"/>
            <a:ext cx="1228001" cy="1227760"/>
          </a:xfrm>
          <a:prstGeom prst="ellipse">
            <a:avLst/>
          </a:prstGeom>
          <a:solidFill>
            <a:srgbClr val="00B0F0">
              <a:alpha val="52549"/>
            </a:srgbClr>
          </a:solidFill>
          <a:ln w="38100">
            <a:solidFill>
              <a:schemeClr val="tx1"/>
            </a:solidFill>
          </a:ln>
          <a:effectLst>
            <a:outerShdw blurRad="50800" dist="38100" dir="2700000" algn="tl" rotWithShape="0">
              <a:prstClr val="black">
                <a:alpha val="40000"/>
              </a:prstClr>
            </a:outerShdw>
          </a:effectLst>
        </p:spPr>
      </p:pic>
      <p:pic>
        <p:nvPicPr>
          <p:cNvPr id="20" name="Picture 4">
            <a:extLst>
              <a:ext uri="{FF2B5EF4-FFF2-40B4-BE49-F238E27FC236}">
                <a16:creationId xmlns:a16="http://schemas.microsoft.com/office/drawing/2014/main" id="{1F57EC73-4F2E-592B-F95F-AFC5516212A1}"/>
              </a:ext>
            </a:extLst>
          </p:cNvPr>
          <p:cNvPicPr>
            <a:picLocks noChangeAspect="1" noChangeArrowheads="1"/>
          </p:cNvPicPr>
          <p:nvPr/>
        </p:nvPicPr>
        <p:blipFill>
          <a:blip r:embed="rId4"/>
          <a:srcRect l="13454" r="13454"/>
          <a:stretch/>
        </p:blipFill>
        <p:spPr bwMode="auto">
          <a:xfrm>
            <a:off x="3080516" y="1883065"/>
            <a:ext cx="1228001" cy="1227760"/>
          </a:xfrm>
          <a:prstGeom prst="ellipse">
            <a:avLst/>
          </a:prstGeom>
          <a:solidFill>
            <a:srgbClr val="FFC000">
              <a:alpha val="52549"/>
            </a:srgbClr>
          </a:solidFill>
          <a:ln w="38100">
            <a:solidFill>
              <a:schemeClr val="tx1"/>
            </a:solidFill>
          </a:ln>
          <a:effectLst>
            <a:outerShdw blurRad="50800" dist="38100" dir="2700000" algn="tl" rotWithShape="0">
              <a:prstClr val="black">
                <a:alpha val="40000"/>
              </a:prstClr>
            </a:outerShdw>
          </a:effectLst>
        </p:spPr>
      </p:pic>
      <p:pic>
        <p:nvPicPr>
          <p:cNvPr id="22" name="Picture 4">
            <a:extLst>
              <a:ext uri="{FF2B5EF4-FFF2-40B4-BE49-F238E27FC236}">
                <a16:creationId xmlns:a16="http://schemas.microsoft.com/office/drawing/2014/main" id="{B6231CEB-0A7F-E7A0-2888-15BE1A44515A}"/>
              </a:ext>
            </a:extLst>
          </p:cNvPr>
          <p:cNvPicPr>
            <a:picLocks noChangeAspect="1" noChangeArrowheads="1"/>
          </p:cNvPicPr>
          <p:nvPr/>
        </p:nvPicPr>
        <p:blipFill>
          <a:blip r:embed="rId5"/>
          <a:srcRect l="13401" r="13401"/>
          <a:stretch/>
        </p:blipFill>
        <p:spPr bwMode="auto">
          <a:xfrm>
            <a:off x="5228813" y="1883065"/>
            <a:ext cx="1228001" cy="1227760"/>
          </a:xfrm>
          <a:prstGeom prst="ellipse">
            <a:avLst/>
          </a:prstGeom>
          <a:solidFill>
            <a:srgbClr val="F00000">
              <a:alpha val="52549"/>
            </a:srgbClr>
          </a:solidFill>
          <a:ln w="38100">
            <a:solidFill>
              <a:schemeClr val="tx1"/>
            </a:solidFill>
          </a:ln>
          <a:effectLst>
            <a:outerShdw blurRad="50800" dist="38100" dir="2700000" algn="tl" rotWithShape="0">
              <a:prstClr val="black">
                <a:alpha val="40000"/>
              </a:prstClr>
            </a:outerShdw>
          </a:effectLst>
        </p:spPr>
      </p:pic>
      <p:pic>
        <p:nvPicPr>
          <p:cNvPr id="23" name="Picture 4">
            <a:extLst>
              <a:ext uri="{FF2B5EF4-FFF2-40B4-BE49-F238E27FC236}">
                <a16:creationId xmlns:a16="http://schemas.microsoft.com/office/drawing/2014/main" id="{4FADE862-8DA1-67DA-0578-20ADFA7470F5}"/>
              </a:ext>
            </a:extLst>
          </p:cNvPr>
          <p:cNvPicPr>
            <a:picLocks noChangeAspect="1" noChangeArrowheads="1"/>
          </p:cNvPicPr>
          <p:nvPr/>
        </p:nvPicPr>
        <p:blipFill>
          <a:blip r:embed="rId6"/>
          <a:srcRect l="13506" r="13506"/>
          <a:stretch/>
        </p:blipFill>
        <p:spPr bwMode="auto">
          <a:xfrm>
            <a:off x="7377110" y="1883065"/>
            <a:ext cx="1228001" cy="1227760"/>
          </a:xfrm>
          <a:prstGeom prst="ellipse">
            <a:avLst/>
          </a:prstGeom>
          <a:solidFill>
            <a:srgbClr val="00B050">
              <a:alpha val="52549"/>
            </a:srgbClr>
          </a:solidFill>
          <a:ln w="38100">
            <a:solidFill>
              <a:schemeClr val="tx1"/>
            </a:solidFill>
          </a:ln>
          <a:effectLst>
            <a:outerShdw blurRad="50800" dist="38100" dir="2700000" algn="tl" rotWithShape="0">
              <a:prstClr val="black">
                <a:alpha val="40000"/>
              </a:prstClr>
            </a:outerShdw>
          </a:effectLst>
        </p:spPr>
      </p:pic>
      <p:pic>
        <p:nvPicPr>
          <p:cNvPr id="24" name="Picture 4">
            <a:extLst>
              <a:ext uri="{FF2B5EF4-FFF2-40B4-BE49-F238E27FC236}">
                <a16:creationId xmlns:a16="http://schemas.microsoft.com/office/drawing/2014/main" id="{F96C6E6A-679B-2FF3-767C-60A7AE0387A2}"/>
              </a:ext>
            </a:extLst>
          </p:cNvPr>
          <p:cNvPicPr>
            <a:picLocks noChangeAspect="1" noChangeArrowheads="1"/>
          </p:cNvPicPr>
          <p:nvPr/>
        </p:nvPicPr>
        <p:blipFill>
          <a:blip r:embed="rId7"/>
          <a:srcRect t="10" b="10"/>
          <a:stretch/>
        </p:blipFill>
        <p:spPr bwMode="auto">
          <a:xfrm>
            <a:off x="9525408" y="1883066"/>
            <a:ext cx="1228001" cy="1227760"/>
          </a:xfrm>
          <a:prstGeom prst="ellipse">
            <a:avLst/>
          </a:prstGeom>
          <a:solidFill>
            <a:schemeClr val="accent2">
              <a:lumMod val="75000"/>
              <a:alpha val="52549"/>
            </a:schemeClr>
          </a:solidFill>
          <a:ln w="38100">
            <a:solidFill>
              <a:schemeClr val="tx1"/>
            </a:solidFill>
          </a:ln>
          <a:effectLst>
            <a:outerShdw blurRad="50800" dist="38100" dir="2700000" algn="tl" rotWithShape="0">
              <a:prstClr val="black">
                <a:alpha val="40000"/>
              </a:prstClr>
            </a:outerShdw>
          </a:effectLst>
        </p:spPr>
      </p:pic>
      <p:sp>
        <p:nvSpPr>
          <p:cNvPr id="25" name="Rectangle 24">
            <a:extLst>
              <a:ext uri="{FF2B5EF4-FFF2-40B4-BE49-F238E27FC236}">
                <a16:creationId xmlns:a16="http://schemas.microsoft.com/office/drawing/2014/main" id="{C7AF27FD-CE3F-AE02-65FB-5C003E2952BC}"/>
              </a:ext>
            </a:extLst>
          </p:cNvPr>
          <p:cNvSpPr/>
          <p:nvPr/>
        </p:nvSpPr>
        <p:spPr>
          <a:xfrm>
            <a:off x="379413" y="1053115"/>
            <a:ext cx="10755434"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a:cs typeface="Arial"/>
              </a:rPr>
              <a:t>Interpreting the 5 Principal Components</a:t>
            </a:r>
            <a:endParaRPr lang="en-US" dirty="0">
              <a:solidFill>
                <a:schemeClr val="bg1"/>
              </a:solidFill>
            </a:endParaRPr>
          </a:p>
        </p:txBody>
      </p:sp>
      <p:sp>
        <p:nvSpPr>
          <p:cNvPr id="5" name="Rectangle 4">
            <a:extLst>
              <a:ext uri="{FF2B5EF4-FFF2-40B4-BE49-F238E27FC236}">
                <a16:creationId xmlns:a16="http://schemas.microsoft.com/office/drawing/2014/main" id="{88191FA2-43A6-4ADE-1C90-7F67DF32C318}"/>
              </a:ext>
            </a:extLst>
          </p:cNvPr>
          <p:cNvSpPr/>
          <p:nvPr/>
        </p:nvSpPr>
        <p:spPr>
          <a:xfrm>
            <a:off x="690309" y="3429000"/>
            <a:ext cx="1687241" cy="1600438"/>
          </a:xfrm>
          <a:prstGeom prst="rect">
            <a:avLst/>
          </a:prstGeom>
        </p:spPr>
        <p:txBody>
          <a:bodyPr wrap="square">
            <a:spAutoFit/>
          </a:bodyPr>
          <a:lstStyle/>
          <a:p>
            <a:pPr lvl="0" algn="ctr">
              <a:buNone/>
            </a:pPr>
            <a:r>
              <a:rPr lang="en-US" sz="1400" b="1" dirty="0">
                <a:latin typeface="Arial" panose="020B0604020202020204" pitchFamily="34" charset="0"/>
                <a:cs typeface="Arial" panose="020B0604020202020204" pitchFamily="34" charset="0"/>
              </a:rPr>
              <a:t>PC1:</a:t>
            </a:r>
          </a:p>
          <a:p>
            <a:pPr lvl="0" algn="ctr">
              <a:buNone/>
            </a:pPr>
            <a:r>
              <a:rPr lang="en-US" sz="1400" dirty="0">
                <a:latin typeface="Arial" panose="020B0604020202020204" pitchFamily="34" charset="0"/>
                <a:cs typeface="Arial" panose="020B0604020202020204" pitchFamily="34" charset="0"/>
              </a:rPr>
              <a:t>Predominately plays close to the basket. It’s safe to assume Centers would have high PC1 values.</a:t>
            </a:r>
          </a:p>
        </p:txBody>
      </p:sp>
      <p:sp>
        <p:nvSpPr>
          <p:cNvPr id="7" name="Rectangle 6">
            <a:extLst>
              <a:ext uri="{FF2B5EF4-FFF2-40B4-BE49-F238E27FC236}">
                <a16:creationId xmlns:a16="http://schemas.microsoft.com/office/drawing/2014/main" id="{69A8695C-C950-ED38-7623-70A7ECED60F3}"/>
              </a:ext>
            </a:extLst>
          </p:cNvPr>
          <p:cNvSpPr/>
          <p:nvPr/>
        </p:nvSpPr>
        <p:spPr>
          <a:xfrm>
            <a:off x="2850895" y="3486774"/>
            <a:ext cx="1687241" cy="95410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PC2:</a:t>
            </a:r>
          </a:p>
          <a:p>
            <a:pPr algn="ctr"/>
            <a:r>
              <a:rPr lang="en-US" sz="1400" dirty="0">
                <a:latin typeface="Arial" panose="020B0604020202020204" pitchFamily="34" charset="0"/>
                <a:cs typeface="Arial" panose="020B0604020202020204" pitchFamily="34" charset="0"/>
              </a:rPr>
              <a:t>Offensive minded players that can score in all manner</a:t>
            </a:r>
          </a:p>
        </p:txBody>
      </p:sp>
      <p:sp>
        <p:nvSpPr>
          <p:cNvPr id="8" name="Rectangle 7">
            <a:extLst>
              <a:ext uri="{FF2B5EF4-FFF2-40B4-BE49-F238E27FC236}">
                <a16:creationId xmlns:a16="http://schemas.microsoft.com/office/drawing/2014/main" id="{76FD19EB-00C1-2576-0B0E-E9DF43B89040}"/>
              </a:ext>
            </a:extLst>
          </p:cNvPr>
          <p:cNvSpPr/>
          <p:nvPr/>
        </p:nvSpPr>
        <p:spPr>
          <a:xfrm>
            <a:off x="4999603" y="3495971"/>
            <a:ext cx="1687241" cy="1169551"/>
          </a:xfrm>
          <a:prstGeom prst="rect">
            <a:avLst/>
          </a:prstGeom>
        </p:spPr>
        <p:txBody>
          <a:bodyPr wrap="square">
            <a:spAutoFit/>
          </a:bodyPr>
          <a:lstStyle/>
          <a:p>
            <a:pPr lvl="0" algn="ctr"/>
            <a:r>
              <a:rPr lang="en-US" sz="1400" b="1" dirty="0">
                <a:latin typeface="Arial" panose="020B0604020202020204" pitchFamily="34" charset="0"/>
                <a:cs typeface="Arial" panose="020B0604020202020204" pitchFamily="34" charset="0"/>
              </a:rPr>
              <a:t>PC3:</a:t>
            </a:r>
          </a:p>
          <a:p>
            <a:pPr lvl="0" algn="ctr"/>
            <a:r>
              <a:rPr lang="en-US" sz="1400" dirty="0">
                <a:latin typeface="Arial" panose="020B0604020202020204" pitchFamily="34" charset="0"/>
                <a:cs typeface="Arial" panose="020B0604020202020204" pitchFamily="34" charset="0"/>
              </a:rPr>
              <a:t>Assist makers that cannot shoot the ball well and steal the ball</a:t>
            </a:r>
          </a:p>
        </p:txBody>
      </p:sp>
      <p:sp>
        <p:nvSpPr>
          <p:cNvPr id="10" name="Rectangle 9">
            <a:extLst>
              <a:ext uri="{FF2B5EF4-FFF2-40B4-BE49-F238E27FC236}">
                <a16:creationId xmlns:a16="http://schemas.microsoft.com/office/drawing/2014/main" id="{DC2B2DEC-8ECF-1121-20FF-C519B65D33E2}"/>
              </a:ext>
            </a:extLst>
          </p:cNvPr>
          <p:cNvSpPr/>
          <p:nvPr/>
        </p:nvSpPr>
        <p:spPr>
          <a:xfrm>
            <a:off x="7160189" y="3495971"/>
            <a:ext cx="1687241" cy="2462213"/>
          </a:xfrm>
          <a:prstGeom prst="rect">
            <a:avLst/>
          </a:prstGeom>
        </p:spPr>
        <p:txBody>
          <a:bodyPr wrap="square">
            <a:spAutoFit/>
          </a:bodyPr>
          <a:lstStyle/>
          <a:p>
            <a:pPr lvl="0" algn="ctr"/>
            <a:r>
              <a:rPr lang="en-US" sz="1400" b="1" dirty="0">
                <a:latin typeface="Arial" panose="020B0604020202020204" pitchFamily="34" charset="0"/>
                <a:cs typeface="Arial" panose="020B0604020202020204" pitchFamily="34" charset="0"/>
              </a:rPr>
              <a:t>PC4:</a:t>
            </a:r>
          </a:p>
          <a:p>
            <a:pPr lvl="0" algn="ctr"/>
            <a:r>
              <a:rPr lang="en-US" sz="1400" dirty="0">
                <a:latin typeface="Arial" panose="020B0604020202020204" pitchFamily="34" charset="0"/>
                <a:cs typeface="Arial" panose="020B0604020202020204" pitchFamily="34" charset="0"/>
              </a:rPr>
              <a:t>Have positive net rating on the team and pass the ball more than they shoot. They also stay in the paint. Seems to be forwards/centers that can pass the ball well. </a:t>
            </a:r>
          </a:p>
        </p:txBody>
      </p:sp>
      <p:sp>
        <p:nvSpPr>
          <p:cNvPr id="12" name="Rectangle 11">
            <a:extLst>
              <a:ext uri="{FF2B5EF4-FFF2-40B4-BE49-F238E27FC236}">
                <a16:creationId xmlns:a16="http://schemas.microsoft.com/office/drawing/2014/main" id="{B533EC63-002D-9EE2-2E5A-EA6071F18328}"/>
              </a:ext>
            </a:extLst>
          </p:cNvPr>
          <p:cNvSpPr/>
          <p:nvPr/>
        </p:nvSpPr>
        <p:spPr>
          <a:xfrm>
            <a:off x="9053017" y="3508671"/>
            <a:ext cx="2172782" cy="2031325"/>
          </a:xfrm>
          <a:prstGeom prst="rect">
            <a:avLst/>
          </a:prstGeom>
        </p:spPr>
        <p:txBody>
          <a:bodyPr wrap="square">
            <a:spAutoFit/>
          </a:bodyPr>
          <a:lstStyle/>
          <a:p>
            <a:pPr algn="ctr"/>
            <a:r>
              <a:rPr lang="en-SG" sz="1400" b="1" dirty="0">
                <a:latin typeface="Arial" panose="020B0604020202020204" pitchFamily="34" charset="0"/>
                <a:cs typeface="Arial" panose="020B0604020202020204" pitchFamily="34" charset="0"/>
              </a:rPr>
              <a:t>PC5:</a:t>
            </a:r>
          </a:p>
          <a:p>
            <a:pPr algn="ctr"/>
            <a:r>
              <a:rPr lang="en-SG" sz="1400" dirty="0">
                <a:latin typeface="Arial" panose="020B0604020202020204" pitchFamily="34" charset="0"/>
                <a:cs typeface="Arial" panose="020B0604020202020204" pitchFamily="34" charset="0"/>
              </a:rPr>
              <a:t>Interesting PC as it does not follow conventional trends from the players with the high values. There is a mix of guards, forwards and centers in this PC.</a:t>
            </a:r>
          </a:p>
          <a:p>
            <a:pPr lvl="0" algn="ctr"/>
            <a:r>
              <a:rPr lang="en-US"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6828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3563F7E-F1F2-4233-0083-CA11EFBE04B5}"/>
              </a:ext>
            </a:extLst>
          </p:cNvPr>
          <p:cNvSpPr/>
          <p:nvPr/>
        </p:nvSpPr>
        <p:spPr>
          <a:xfrm>
            <a:off x="5204616" y="1889758"/>
            <a:ext cx="1526613" cy="10024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a:latin typeface="Arial"/>
                <a:cs typeface="Arial"/>
              </a:rPr>
              <a:t>Further exploration: Having obtained our </a:t>
            </a:r>
            <a:r>
              <a:rPr lang="en-SG" sz="2000" b="1">
                <a:solidFill>
                  <a:srgbClr val="C00000"/>
                </a:solidFill>
                <a:latin typeface="Arial"/>
                <a:cs typeface="Arial"/>
              </a:rPr>
              <a:t>Principal Components </a:t>
            </a:r>
            <a:r>
              <a:rPr lang="en-SG" sz="2000" b="1">
                <a:latin typeface="Arial"/>
                <a:cs typeface="Arial"/>
              </a:rPr>
              <a:t>we were able to generate preliminary </a:t>
            </a:r>
            <a:r>
              <a:rPr lang="en-SG" sz="2000" b="1">
                <a:solidFill>
                  <a:srgbClr val="C00000"/>
                </a:solidFill>
                <a:latin typeface="Arial"/>
                <a:cs typeface="Arial"/>
              </a:rPr>
              <a:t>insights</a:t>
            </a:r>
            <a:r>
              <a:rPr lang="en-SG" sz="2000" b="1">
                <a:latin typeface="Arial"/>
                <a:cs typeface="Arial"/>
              </a:rPr>
              <a:t> regarding our problem</a:t>
            </a:r>
            <a:endParaRPr lang="en-SG" sz="2000">
              <a:effectLst/>
              <a:latin typeface="Arial"/>
              <a:cs typeface="Arial"/>
            </a:endParaRPr>
          </a:p>
        </p:txBody>
      </p:sp>
      <p:sp>
        <p:nvSpPr>
          <p:cNvPr id="2" name="Rectangle 1">
            <a:extLst>
              <a:ext uri="{FF2B5EF4-FFF2-40B4-BE49-F238E27FC236}">
                <a16:creationId xmlns:a16="http://schemas.microsoft.com/office/drawing/2014/main" id="{5FACC21C-7E08-72D7-7099-6BA51BE53C61}"/>
              </a:ext>
            </a:extLst>
          </p:cNvPr>
          <p:cNvSpPr/>
          <p:nvPr/>
        </p:nvSpPr>
        <p:spPr>
          <a:xfrm>
            <a:off x="379412" y="1889758"/>
            <a:ext cx="2700988" cy="10024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Arial"/>
                <a:cs typeface="Arial"/>
              </a:rPr>
              <a:t>Reasonable Hopkins Statistic</a:t>
            </a:r>
          </a:p>
        </p:txBody>
      </p:sp>
      <p:sp>
        <p:nvSpPr>
          <p:cNvPr id="5" name="Rectangle 4">
            <a:extLst>
              <a:ext uri="{FF2B5EF4-FFF2-40B4-BE49-F238E27FC236}">
                <a16:creationId xmlns:a16="http://schemas.microsoft.com/office/drawing/2014/main" id="{778D3B3B-C951-7F82-FB23-C491994D533C}"/>
              </a:ext>
            </a:extLst>
          </p:cNvPr>
          <p:cNvSpPr/>
          <p:nvPr/>
        </p:nvSpPr>
        <p:spPr>
          <a:xfrm>
            <a:off x="379411" y="4608051"/>
            <a:ext cx="2700989" cy="1004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Comparing high positive and high negative players for each principal component</a:t>
            </a:r>
            <a:endParaRPr lang="en-US" sz="1600" b="1">
              <a:solidFill>
                <a:schemeClr val="tx1"/>
              </a:solidFill>
            </a:endParaRPr>
          </a:p>
        </p:txBody>
      </p:sp>
      <p:sp>
        <p:nvSpPr>
          <p:cNvPr id="6" name="Rectangle 5">
            <a:extLst>
              <a:ext uri="{FF2B5EF4-FFF2-40B4-BE49-F238E27FC236}">
                <a16:creationId xmlns:a16="http://schemas.microsoft.com/office/drawing/2014/main" id="{30F4CE2F-704D-82DF-5B26-10ED127C5D7A}"/>
              </a:ext>
            </a:extLst>
          </p:cNvPr>
          <p:cNvSpPr/>
          <p:nvPr/>
        </p:nvSpPr>
        <p:spPr>
          <a:xfrm>
            <a:off x="379410" y="3266232"/>
            <a:ext cx="2700989" cy="1004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Violin plots and anomaly counts</a:t>
            </a:r>
            <a:endParaRPr lang="en-US">
              <a:solidFill>
                <a:schemeClr val="tx1"/>
              </a:solidFill>
            </a:endParaRPr>
          </a:p>
        </p:txBody>
      </p:sp>
      <p:sp>
        <p:nvSpPr>
          <p:cNvPr id="7" name="TextBox 6">
            <a:extLst>
              <a:ext uri="{FF2B5EF4-FFF2-40B4-BE49-F238E27FC236}">
                <a16:creationId xmlns:a16="http://schemas.microsoft.com/office/drawing/2014/main" id="{D3E14ECE-D377-3246-E02B-D3898163A1F8}"/>
              </a:ext>
            </a:extLst>
          </p:cNvPr>
          <p:cNvSpPr txBox="1"/>
          <p:nvPr/>
        </p:nvSpPr>
        <p:spPr>
          <a:xfrm>
            <a:off x="4621236" y="1896029"/>
            <a:ext cx="764770" cy="414221"/>
          </a:xfrm>
          <a:prstGeom prst="rect">
            <a:avLst/>
          </a:prstGeom>
          <a:noFill/>
        </p:spPr>
        <p:txBody>
          <a:bodyPr wrap="square" lIns="91440" tIns="45720" rIns="91440" bIns="45720" rtlCol="0" anchor="t">
            <a:spAutoFit/>
          </a:bodyPr>
          <a:lstStyle/>
          <a:p>
            <a:endParaRPr lang="en-SG" sz="2000" b="1">
              <a:effectLst/>
              <a:latin typeface="Arial"/>
              <a:cs typeface="Arial"/>
            </a:endParaRPr>
          </a:p>
        </p:txBody>
      </p:sp>
      <p:sp>
        <p:nvSpPr>
          <p:cNvPr id="8" name="Rectangle 7">
            <a:extLst>
              <a:ext uri="{FF2B5EF4-FFF2-40B4-BE49-F238E27FC236}">
                <a16:creationId xmlns:a16="http://schemas.microsoft.com/office/drawing/2014/main" id="{C4C8CB90-D062-F18E-989C-6CE6CB80C6BD}"/>
              </a:ext>
            </a:extLst>
          </p:cNvPr>
          <p:cNvSpPr/>
          <p:nvPr/>
        </p:nvSpPr>
        <p:spPr>
          <a:xfrm>
            <a:off x="9067676" y="1889758"/>
            <a:ext cx="2712989" cy="10024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Indicates natural clustering tendencies</a:t>
            </a:r>
            <a:endParaRPr lang="en-US" sz="1600">
              <a:solidFill>
                <a:schemeClr val="tx1"/>
              </a:solidFill>
              <a:cs typeface="Calibri"/>
            </a:endParaRPr>
          </a:p>
        </p:txBody>
      </p:sp>
      <p:sp>
        <p:nvSpPr>
          <p:cNvPr id="9" name="Rectangle 8">
            <a:extLst>
              <a:ext uri="{FF2B5EF4-FFF2-40B4-BE49-F238E27FC236}">
                <a16:creationId xmlns:a16="http://schemas.microsoft.com/office/drawing/2014/main" id="{5F6AB7D4-4DF7-998B-4111-BA21FB3DDD99}"/>
              </a:ext>
            </a:extLst>
          </p:cNvPr>
          <p:cNvSpPr/>
          <p:nvPr/>
        </p:nvSpPr>
        <p:spPr>
          <a:xfrm>
            <a:off x="379412" y="1043994"/>
            <a:ext cx="2700988"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Analysis Tool</a:t>
            </a:r>
            <a:endParaRPr lang="en-US">
              <a:solidFill>
                <a:schemeClr val="bg1"/>
              </a:solidFill>
              <a:cs typeface="Calibri"/>
            </a:endParaRPr>
          </a:p>
        </p:txBody>
      </p:sp>
      <p:sp>
        <p:nvSpPr>
          <p:cNvPr id="10" name="Rectangle 9">
            <a:extLst>
              <a:ext uri="{FF2B5EF4-FFF2-40B4-BE49-F238E27FC236}">
                <a16:creationId xmlns:a16="http://schemas.microsoft.com/office/drawing/2014/main" id="{94F2A555-7CE8-2E41-91E0-1DC4378C79DF}"/>
              </a:ext>
            </a:extLst>
          </p:cNvPr>
          <p:cNvSpPr/>
          <p:nvPr/>
        </p:nvSpPr>
        <p:spPr>
          <a:xfrm>
            <a:off x="9064852" y="3269522"/>
            <a:ext cx="2712989" cy="1004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Some skewness but not many outliers</a:t>
            </a:r>
            <a:endParaRPr lang="en-US" sz="1600">
              <a:solidFill>
                <a:schemeClr val="tx1"/>
              </a:solidFill>
              <a:cs typeface="Calibri"/>
            </a:endParaRPr>
          </a:p>
        </p:txBody>
      </p:sp>
      <p:sp>
        <p:nvSpPr>
          <p:cNvPr id="11" name="Rectangle 10">
            <a:extLst>
              <a:ext uri="{FF2B5EF4-FFF2-40B4-BE49-F238E27FC236}">
                <a16:creationId xmlns:a16="http://schemas.microsoft.com/office/drawing/2014/main" id="{891A6EE9-2886-4C66-4220-EDE857AB38DD}"/>
              </a:ext>
            </a:extLst>
          </p:cNvPr>
          <p:cNvSpPr/>
          <p:nvPr/>
        </p:nvSpPr>
        <p:spPr>
          <a:xfrm>
            <a:off x="9063968" y="4608051"/>
            <a:ext cx="2716166" cy="1004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Arial"/>
                <a:cs typeface="Arial"/>
              </a:rPr>
              <a:t>Qualitative comparison shows that such players are unlikely to belong to the same group</a:t>
            </a:r>
            <a:endParaRPr lang="en-US" dirty="0">
              <a:solidFill>
                <a:schemeClr val="tx1"/>
              </a:solidFill>
            </a:endParaRPr>
          </a:p>
        </p:txBody>
      </p:sp>
      <p:cxnSp>
        <p:nvCxnSpPr>
          <p:cNvPr id="3" name="Straight Connector 2">
            <a:extLst>
              <a:ext uri="{FF2B5EF4-FFF2-40B4-BE49-F238E27FC236}">
                <a16:creationId xmlns:a16="http://schemas.microsoft.com/office/drawing/2014/main" id="{33FD46D8-4C99-4217-C3C2-87106D71835A}"/>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187FB5D-4E00-74B5-7B2F-913834849139}"/>
              </a:ext>
            </a:extLst>
          </p:cNvPr>
          <p:cNvSpPr/>
          <p:nvPr/>
        </p:nvSpPr>
        <p:spPr>
          <a:xfrm>
            <a:off x="9067411" y="995993"/>
            <a:ext cx="2712988"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Insight</a:t>
            </a:r>
            <a:endParaRPr lang="en-US"/>
          </a:p>
        </p:txBody>
      </p:sp>
      <p:pic>
        <p:nvPicPr>
          <p:cNvPr id="14" name="Picture 14" descr="Chart, histogram&#10;&#10;Description automatically generated">
            <a:extLst>
              <a:ext uri="{FF2B5EF4-FFF2-40B4-BE49-F238E27FC236}">
                <a16:creationId xmlns:a16="http://schemas.microsoft.com/office/drawing/2014/main" id="{8C72FF83-DE5E-9F87-E17D-81DC4BAC6E7D}"/>
              </a:ext>
            </a:extLst>
          </p:cNvPr>
          <p:cNvPicPr>
            <a:picLocks noChangeAspect="1"/>
          </p:cNvPicPr>
          <p:nvPr/>
        </p:nvPicPr>
        <p:blipFill>
          <a:blip r:embed="rId3"/>
          <a:stretch>
            <a:fillRect/>
          </a:stretch>
        </p:blipFill>
        <p:spPr>
          <a:xfrm>
            <a:off x="3522323" y="3266232"/>
            <a:ext cx="4891200" cy="1081469"/>
          </a:xfrm>
          <a:prstGeom prst="rect">
            <a:avLst/>
          </a:prstGeom>
        </p:spPr>
      </p:pic>
      <p:sp>
        <p:nvSpPr>
          <p:cNvPr id="15" name="TextBox 14">
            <a:extLst>
              <a:ext uri="{FF2B5EF4-FFF2-40B4-BE49-F238E27FC236}">
                <a16:creationId xmlns:a16="http://schemas.microsoft.com/office/drawing/2014/main" id="{CB4939BD-E77A-B17A-EA36-BD86B11ECA8D}"/>
              </a:ext>
            </a:extLst>
          </p:cNvPr>
          <p:cNvSpPr txBox="1"/>
          <p:nvPr/>
        </p:nvSpPr>
        <p:spPr>
          <a:xfrm>
            <a:off x="5355798" y="2113852"/>
            <a:ext cx="1375431" cy="584775"/>
          </a:xfrm>
          <a:prstGeom prst="rect">
            <a:avLst/>
          </a:prstGeom>
          <a:noFill/>
        </p:spPr>
        <p:txBody>
          <a:bodyPr wrap="square" lIns="91440" tIns="45720" rIns="91440" bIns="45720" rtlCol="0" anchor="t">
            <a:spAutoFit/>
          </a:bodyPr>
          <a:lstStyle/>
          <a:p>
            <a:r>
              <a:rPr lang="en-SG" sz="3200" b="1" dirty="0">
                <a:ln>
                  <a:solidFill>
                    <a:schemeClr val="bg1"/>
                  </a:solidFill>
                </a:ln>
                <a:solidFill>
                  <a:schemeClr val="bg1"/>
                </a:solidFill>
                <a:latin typeface="Arial"/>
                <a:cs typeface="Arial"/>
              </a:rPr>
              <a:t>~0.3 </a:t>
            </a:r>
            <a:endParaRPr lang="en-SG" sz="3200" b="1" dirty="0">
              <a:ln>
                <a:solidFill>
                  <a:schemeClr val="bg1"/>
                </a:solidFill>
              </a:ln>
              <a:solidFill>
                <a:schemeClr val="bg1"/>
              </a:solidFill>
              <a:effectLst/>
              <a:latin typeface="Arial"/>
              <a:cs typeface="Arial"/>
            </a:endParaRPr>
          </a:p>
        </p:txBody>
      </p:sp>
      <p:pic>
        <p:nvPicPr>
          <p:cNvPr id="10242" name="Picture 2" descr="Rudy Gobert Headshot">
            <a:extLst>
              <a:ext uri="{FF2B5EF4-FFF2-40B4-BE49-F238E27FC236}">
                <a16:creationId xmlns:a16="http://schemas.microsoft.com/office/drawing/2014/main" id="{F1FE519A-4B13-650B-0CE8-083989D42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886" y="4453868"/>
            <a:ext cx="2059347" cy="1504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rae Young">
            <a:extLst>
              <a:ext uri="{FF2B5EF4-FFF2-40B4-BE49-F238E27FC236}">
                <a16:creationId xmlns:a16="http://schemas.microsoft.com/office/drawing/2014/main" id="{B3A0AF32-E457-BAF4-1527-EA07171F7E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1307" y="4436045"/>
            <a:ext cx="2122661" cy="15404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B8A1038-C85F-2F27-05D6-33859155DB09}"/>
              </a:ext>
            </a:extLst>
          </p:cNvPr>
          <p:cNvSpPr txBox="1"/>
          <p:nvPr/>
        </p:nvSpPr>
        <p:spPr>
          <a:xfrm>
            <a:off x="3522323" y="5958668"/>
            <a:ext cx="1734474" cy="369332"/>
          </a:xfrm>
          <a:prstGeom prst="rect">
            <a:avLst/>
          </a:prstGeom>
          <a:noFill/>
        </p:spPr>
        <p:txBody>
          <a:bodyPr wrap="square" rtlCol="0">
            <a:spAutoFit/>
          </a:bodyPr>
          <a:lstStyle/>
          <a:p>
            <a:pPr algn="ctr"/>
            <a:r>
              <a:rPr lang="en-US"/>
              <a:t>High PC1</a:t>
            </a:r>
          </a:p>
        </p:txBody>
      </p:sp>
      <p:sp>
        <p:nvSpPr>
          <p:cNvPr id="19" name="TextBox 18">
            <a:extLst>
              <a:ext uri="{FF2B5EF4-FFF2-40B4-BE49-F238E27FC236}">
                <a16:creationId xmlns:a16="http://schemas.microsoft.com/office/drawing/2014/main" id="{35348E6D-46C0-97FD-86D9-4E25D22DBF4E}"/>
              </a:ext>
            </a:extLst>
          </p:cNvPr>
          <p:cNvSpPr txBox="1"/>
          <p:nvPr/>
        </p:nvSpPr>
        <p:spPr>
          <a:xfrm>
            <a:off x="7135400" y="5958668"/>
            <a:ext cx="1734474" cy="369332"/>
          </a:xfrm>
          <a:prstGeom prst="rect">
            <a:avLst/>
          </a:prstGeom>
          <a:noFill/>
        </p:spPr>
        <p:txBody>
          <a:bodyPr wrap="square" rtlCol="0">
            <a:spAutoFit/>
          </a:bodyPr>
          <a:lstStyle/>
          <a:p>
            <a:pPr algn="ctr"/>
            <a:r>
              <a:rPr lang="en-US"/>
              <a:t>Low PC1</a:t>
            </a:r>
          </a:p>
        </p:txBody>
      </p:sp>
    </p:spTree>
    <p:extLst>
      <p:ext uri="{BB962C8B-B14F-4D97-AF65-F5344CB8AC3E}">
        <p14:creationId xmlns:p14="http://schemas.microsoft.com/office/powerpoint/2010/main" val="395270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Our Approach: To uncover the </a:t>
            </a:r>
            <a:r>
              <a:rPr lang="en-SG" sz="2000" b="1" dirty="0">
                <a:solidFill>
                  <a:srgbClr val="C00000"/>
                </a:solidFill>
                <a:latin typeface="Arial"/>
                <a:cs typeface="Arial"/>
              </a:rPr>
              <a:t>underlying playing styles </a:t>
            </a:r>
            <a:r>
              <a:rPr lang="en-SG" sz="2000" b="1" dirty="0">
                <a:latin typeface="Arial"/>
                <a:cs typeface="Arial"/>
              </a:rPr>
              <a:t>among players and successful teams, we relied on </a:t>
            </a:r>
            <a:r>
              <a:rPr lang="en-SG" sz="2000" b="1" dirty="0">
                <a:solidFill>
                  <a:srgbClr val="C00000"/>
                </a:solidFill>
                <a:latin typeface="Arial"/>
                <a:cs typeface="Arial"/>
              </a:rPr>
              <a:t>unsupervised clustering </a:t>
            </a:r>
            <a:r>
              <a:rPr lang="en-SG" sz="2000" b="1" dirty="0">
                <a:latin typeface="Arial"/>
                <a:cs typeface="Arial"/>
              </a:rPr>
              <a:t>models for our core analysis</a:t>
            </a:r>
            <a:endParaRPr lang="en-SG" sz="2000" dirty="0">
              <a:effectLst/>
              <a:latin typeface="Arial"/>
              <a:cs typeface="Arial"/>
            </a:endParaRPr>
          </a:p>
        </p:txBody>
      </p:sp>
      <p:sp>
        <p:nvSpPr>
          <p:cNvPr id="5" name="Rectangle 4">
            <a:extLst>
              <a:ext uri="{FF2B5EF4-FFF2-40B4-BE49-F238E27FC236}">
                <a16:creationId xmlns:a16="http://schemas.microsoft.com/office/drawing/2014/main" id="{A9318512-D816-119D-C704-BF7C0A4F9B7E}"/>
              </a:ext>
            </a:extLst>
          </p:cNvPr>
          <p:cNvSpPr/>
          <p:nvPr/>
        </p:nvSpPr>
        <p:spPr>
          <a:xfrm>
            <a:off x="388319" y="1131491"/>
            <a:ext cx="5259388" cy="707878"/>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Hierarchical Agglomerative Clustering (HAC)</a:t>
            </a:r>
          </a:p>
        </p:txBody>
      </p:sp>
      <p:sp>
        <p:nvSpPr>
          <p:cNvPr id="6" name="Rectangle 5">
            <a:extLst>
              <a:ext uri="{FF2B5EF4-FFF2-40B4-BE49-F238E27FC236}">
                <a16:creationId xmlns:a16="http://schemas.microsoft.com/office/drawing/2014/main" id="{F0EBEB26-2137-E02E-762A-64AEBE08E9FD}"/>
              </a:ext>
            </a:extLst>
          </p:cNvPr>
          <p:cNvSpPr/>
          <p:nvPr/>
        </p:nvSpPr>
        <p:spPr>
          <a:xfrm>
            <a:off x="6104907" y="1122886"/>
            <a:ext cx="5259388" cy="707878"/>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K-Means </a:t>
            </a:r>
          </a:p>
        </p:txBody>
      </p:sp>
      <p:cxnSp>
        <p:nvCxnSpPr>
          <p:cNvPr id="2" name="Straight Connector 1">
            <a:extLst>
              <a:ext uri="{FF2B5EF4-FFF2-40B4-BE49-F238E27FC236}">
                <a16:creationId xmlns:a16="http://schemas.microsoft.com/office/drawing/2014/main" id="{AC759D90-E012-C2E2-F4F1-0ECFA7F7B675}"/>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D8AC51B-6BBA-2266-2DA0-E3FE98A76D7C}"/>
              </a:ext>
            </a:extLst>
          </p:cNvPr>
          <p:cNvPicPr>
            <a:picLocks noChangeAspect="1"/>
          </p:cNvPicPr>
          <p:nvPr/>
        </p:nvPicPr>
        <p:blipFill rotWithShape="1">
          <a:blip r:embed="rId2"/>
          <a:srcRect l="34552" t="25921" r="36206" b="15385"/>
          <a:stretch/>
        </p:blipFill>
        <p:spPr>
          <a:xfrm>
            <a:off x="5750714" y="2306643"/>
            <a:ext cx="3751177" cy="2336799"/>
          </a:xfrm>
          <a:prstGeom prst="rect">
            <a:avLst/>
          </a:prstGeom>
        </p:spPr>
      </p:pic>
      <p:pic>
        <p:nvPicPr>
          <p:cNvPr id="9" name="Picture 8">
            <a:extLst>
              <a:ext uri="{FF2B5EF4-FFF2-40B4-BE49-F238E27FC236}">
                <a16:creationId xmlns:a16="http://schemas.microsoft.com/office/drawing/2014/main" id="{832FFABD-1031-FE25-5941-2C27D50C09D0}"/>
              </a:ext>
            </a:extLst>
          </p:cNvPr>
          <p:cNvPicPr>
            <a:picLocks noChangeAspect="1"/>
          </p:cNvPicPr>
          <p:nvPr/>
        </p:nvPicPr>
        <p:blipFill>
          <a:blip r:embed="rId3"/>
          <a:stretch>
            <a:fillRect/>
          </a:stretch>
        </p:blipFill>
        <p:spPr>
          <a:xfrm>
            <a:off x="9057537" y="2257908"/>
            <a:ext cx="2306758" cy="2434267"/>
          </a:xfrm>
          <a:prstGeom prst="rect">
            <a:avLst/>
          </a:prstGeom>
        </p:spPr>
      </p:pic>
      <p:pic>
        <p:nvPicPr>
          <p:cNvPr id="10" name="Picture 9">
            <a:extLst>
              <a:ext uri="{FF2B5EF4-FFF2-40B4-BE49-F238E27FC236}">
                <a16:creationId xmlns:a16="http://schemas.microsoft.com/office/drawing/2014/main" id="{9B293045-E5F8-7EE2-DBA1-AC5E1021D0CC}"/>
              </a:ext>
            </a:extLst>
          </p:cNvPr>
          <p:cNvPicPr>
            <a:picLocks noChangeAspect="1"/>
          </p:cNvPicPr>
          <p:nvPr/>
        </p:nvPicPr>
        <p:blipFill rotWithShape="1">
          <a:blip r:embed="rId4"/>
          <a:srcRect b="11135"/>
          <a:stretch/>
        </p:blipFill>
        <p:spPr>
          <a:xfrm>
            <a:off x="183010" y="2192067"/>
            <a:ext cx="5670005" cy="2234944"/>
          </a:xfrm>
          <a:prstGeom prst="rect">
            <a:avLst/>
          </a:prstGeom>
        </p:spPr>
      </p:pic>
      <p:pic>
        <p:nvPicPr>
          <p:cNvPr id="14" name="Picture 13">
            <a:extLst>
              <a:ext uri="{FF2B5EF4-FFF2-40B4-BE49-F238E27FC236}">
                <a16:creationId xmlns:a16="http://schemas.microsoft.com/office/drawing/2014/main" id="{7C857DAF-AC1E-3F5D-FEFA-F48E9C85FB06}"/>
              </a:ext>
            </a:extLst>
          </p:cNvPr>
          <p:cNvPicPr>
            <a:picLocks noChangeAspect="1"/>
          </p:cNvPicPr>
          <p:nvPr/>
        </p:nvPicPr>
        <p:blipFill>
          <a:blip r:embed="rId5"/>
          <a:stretch>
            <a:fillRect/>
          </a:stretch>
        </p:blipFill>
        <p:spPr>
          <a:xfrm>
            <a:off x="388319" y="4779710"/>
            <a:ext cx="5259388" cy="418741"/>
          </a:xfrm>
          <a:prstGeom prst="rect">
            <a:avLst/>
          </a:prstGeom>
        </p:spPr>
      </p:pic>
      <p:pic>
        <p:nvPicPr>
          <p:cNvPr id="15" name="Picture 14">
            <a:extLst>
              <a:ext uri="{FF2B5EF4-FFF2-40B4-BE49-F238E27FC236}">
                <a16:creationId xmlns:a16="http://schemas.microsoft.com/office/drawing/2014/main" id="{1CBAB299-2827-3BE2-4246-5DC1A1C85F23}"/>
              </a:ext>
            </a:extLst>
          </p:cNvPr>
          <p:cNvPicPr>
            <a:picLocks noChangeAspect="1"/>
          </p:cNvPicPr>
          <p:nvPr/>
        </p:nvPicPr>
        <p:blipFill>
          <a:blip r:embed="rId6"/>
          <a:stretch>
            <a:fillRect/>
          </a:stretch>
        </p:blipFill>
        <p:spPr>
          <a:xfrm>
            <a:off x="6109307" y="4770263"/>
            <a:ext cx="3174966" cy="423329"/>
          </a:xfrm>
          <a:prstGeom prst="rect">
            <a:avLst/>
          </a:prstGeom>
        </p:spPr>
      </p:pic>
    </p:spTree>
    <p:extLst>
      <p:ext uri="{BB962C8B-B14F-4D97-AF65-F5344CB8AC3E}">
        <p14:creationId xmlns:p14="http://schemas.microsoft.com/office/powerpoint/2010/main" val="2007865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Our Approach: To uncover the </a:t>
            </a:r>
            <a:r>
              <a:rPr lang="en-SG" sz="2000" b="1" dirty="0">
                <a:solidFill>
                  <a:srgbClr val="C00000"/>
                </a:solidFill>
                <a:latin typeface="Arial"/>
                <a:cs typeface="Arial"/>
              </a:rPr>
              <a:t>underlying playing styles </a:t>
            </a:r>
            <a:r>
              <a:rPr lang="en-SG" sz="2000" b="1" dirty="0">
                <a:latin typeface="Arial"/>
                <a:cs typeface="Arial"/>
              </a:rPr>
              <a:t>among players and successful teams, we relied on </a:t>
            </a:r>
            <a:r>
              <a:rPr lang="en-SG" sz="2000" b="1" dirty="0">
                <a:solidFill>
                  <a:srgbClr val="C00000"/>
                </a:solidFill>
                <a:latin typeface="Arial"/>
                <a:cs typeface="Arial"/>
              </a:rPr>
              <a:t>unsupervised clustering </a:t>
            </a:r>
            <a:r>
              <a:rPr lang="en-SG" sz="2000" b="1" dirty="0">
                <a:latin typeface="Arial"/>
                <a:cs typeface="Arial"/>
              </a:rPr>
              <a:t>models for our core analysis</a:t>
            </a:r>
            <a:endParaRPr lang="en-SG" sz="2000" dirty="0">
              <a:effectLst/>
              <a:latin typeface="Arial"/>
              <a:cs typeface="Arial"/>
            </a:endParaRPr>
          </a:p>
        </p:txBody>
      </p:sp>
      <p:sp>
        <p:nvSpPr>
          <p:cNvPr id="5" name="Rectangle 4">
            <a:extLst>
              <a:ext uri="{FF2B5EF4-FFF2-40B4-BE49-F238E27FC236}">
                <a16:creationId xmlns:a16="http://schemas.microsoft.com/office/drawing/2014/main" id="{A9318512-D816-119D-C704-BF7C0A4F9B7E}"/>
              </a:ext>
            </a:extLst>
          </p:cNvPr>
          <p:cNvSpPr/>
          <p:nvPr/>
        </p:nvSpPr>
        <p:spPr>
          <a:xfrm>
            <a:off x="388319" y="1131491"/>
            <a:ext cx="5259388" cy="707878"/>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Hierarchical Agglomerative Clustering (HAC)</a:t>
            </a:r>
          </a:p>
        </p:txBody>
      </p:sp>
      <p:sp>
        <p:nvSpPr>
          <p:cNvPr id="6" name="Rectangle 5">
            <a:extLst>
              <a:ext uri="{FF2B5EF4-FFF2-40B4-BE49-F238E27FC236}">
                <a16:creationId xmlns:a16="http://schemas.microsoft.com/office/drawing/2014/main" id="{F0EBEB26-2137-E02E-762A-64AEBE08E9FD}"/>
              </a:ext>
            </a:extLst>
          </p:cNvPr>
          <p:cNvSpPr/>
          <p:nvPr/>
        </p:nvSpPr>
        <p:spPr>
          <a:xfrm>
            <a:off x="6104907" y="1122886"/>
            <a:ext cx="5259388" cy="707878"/>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K-Means </a:t>
            </a:r>
          </a:p>
        </p:txBody>
      </p:sp>
      <p:cxnSp>
        <p:nvCxnSpPr>
          <p:cNvPr id="2" name="Straight Connector 1">
            <a:extLst>
              <a:ext uri="{FF2B5EF4-FFF2-40B4-BE49-F238E27FC236}">
                <a16:creationId xmlns:a16="http://schemas.microsoft.com/office/drawing/2014/main" id="{AC759D90-E012-C2E2-F4F1-0ECFA7F7B675}"/>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D8AC51B-6BBA-2266-2DA0-E3FE98A76D7C}"/>
              </a:ext>
            </a:extLst>
          </p:cNvPr>
          <p:cNvPicPr>
            <a:picLocks noChangeAspect="1"/>
          </p:cNvPicPr>
          <p:nvPr/>
        </p:nvPicPr>
        <p:blipFill rotWithShape="1">
          <a:blip r:embed="rId2"/>
          <a:srcRect l="34552" t="25921" r="36206" b="15385"/>
          <a:stretch/>
        </p:blipFill>
        <p:spPr>
          <a:xfrm>
            <a:off x="5750714" y="2306643"/>
            <a:ext cx="3751177" cy="2336799"/>
          </a:xfrm>
          <a:prstGeom prst="rect">
            <a:avLst/>
          </a:prstGeom>
        </p:spPr>
      </p:pic>
      <p:pic>
        <p:nvPicPr>
          <p:cNvPr id="9" name="Picture 8">
            <a:extLst>
              <a:ext uri="{FF2B5EF4-FFF2-40B4-BE49-F238E27FC236}">
                <a16:creationId xmlns:a16="http://schemas.microsoft.com/office/drawing/2014/main" id="{832FFABD-1031-FE25-5941-2C27D50C09D0}"/>
              </a:ext>
            </a:extLst>
          </p:cNvPr>
          <p:cNvPicPr>
            <a:picLocks noChangeAspect="1"/>
          </p:cNvPicPr>
          <p:nvPr/>
        </p:nvPicPr>
        <p:blipFill>
          <a:blip r:embed="rId3"/>
          <a:stretch>
            <a:fillRect/>
          </a:stretch>
        </p:blipFill>
        <p:spPr>
          <a:xfrm>
            <a:off x="9057537" y="2257908"/>
            <a:ext cx="2306758" cy="2434267"/>
          </a:xfrm>
          <a:prstGeom prst="rect">
            <a:avLst/>
          </a:prstGeom>
        </p:spPr>
      </p:pic>
      <p:pic>
        <p:nvPicPr>
          <p:cNvPr id="10" name="Picture 9">
            <a:extLst>
              <a:ext uri="{FF2B5EF4-FFF2-40B4-BE49-F238E27FC236}">
                <a16:creationId xmlns:a16="http://schemas.microsoft.com/office/drawing/2014/main" id="{9B293045-E5F8-7EE2-DBA1-AC5E1021D0CC}"/>
              </a:ext>
            </a:extLst>
          </p:cNvPr>
          <p:cNvPicPr>
            <a:picLocks noChangeAspect="1"/>
          </p:cNvPicPr>
          <p:nvPr/>
        </p:nvPicPr>
        <p:blipFill rotWithShape="1">
          <a:blip r:embed="rId4"/>
          <a:srcRect b="11135"/>
          <a:stretch/>
        </p:blipFill>
        <p:spPr>
          <a:xfrm>
            <a:off x="183010" y="2192067"/>
            <a:ext cx="5670005" cy="2234944"/>
          </a:xfrm>
          <a:prstGeom prst="rect">
            <a:avLst/>
          </a:prstGeom>
        </p:spPr>
      </p:pic>
      <p:pic>
        <p:nvPicPr>
          <p:cNvPr id="14" name="Picture 13">
            <a:extLst>
              <a:ext uri="{FF2B5EF4-FFF2-40B4-BE49-F238E27FC236}">
                <a16:creationId xmlns:a16="http://schemas.microsoft.com/office/drawing/2014/main" id="{7C857DAF-AC1E-3F5D-FEFA-F48E9C85FB06}"/>
              </a:ext>
            </a:extLst>
          </p:cNvPr>
          <p:cNvPicPr>
            <a:picLocks noChangeAspect="1"/>
          </p:cNvPicPr>
          <p:nvPr/>
        </p:nvPicPr>
        <p:blipFill>
          <a:blip r:embed="rId5"/>
          <a:stretch>
            <a:fillRect/>
          </a:stretch>
        </p:blipFill>
        <p:spPr>
          <a:xfrm>
            <a:off x="388319" y="4779710"/>
            <a:ext cx="5259388" cy="418741"/>
          </a:xfrm>
          <a:prstGeom prst="rect">
            <a:avLst/>
          </a:prstGeom>
        </p:spPr>
      </p:pic>
      <p:pic>
        <p:nvPicPr>
          <p:cNvPr id="15" name="Picture 14">
            <a:extLst>
              <a:ext uri="{FF2B5EF4-FFF2-40B4-BE49-F238E27FC236}">
                <a16:creationId xmlns:a16="http://schemas.microsoft.com/office/drawing/2014/main" id="{1CBAB299-2827-3BE2-4246-5DC1A1C85F23}"/>
              </a:ext>
            </a:extLst>
          </p:cNvPr>
          <p:cNvPicPr>
            <a:picLocks noChangeAspect="1"/>
          </p:cNvPicPr>
          <p:nvPr/>
        </p:nvPicPr>
        <p:blipFill>
          <a:blip r:embed="rId6"/>
          <a:stretch>
            <a:fillRect/>
          </a:stretch>
        </p:blipFill>
        <p:spPr>
          <a:xfrm>
            <a:off x="6109307" y="4770263"/>
            <a:ext cx="3174966" cy="423329"/>
          </a:xfrm>
          <a:prstGeom prst="rect">
            <a:avLst/>
          </a:prstGeom>
        </p:spPr>
      </p:pic>
      <p:sp>
        <p:nvSpPr>
          <p:cNvPr id="11" name="Rectangle 10">
            <a:extLst>
              <a:ext uri="{FF2B5EF4-FFF2-40B4-BE49-F238E27FC236}">
                <a16:creationId xmlns:a16="http://schemas.microsoft.com/office/drawing/2014/main" id="{5FA3ED48-1E35-4BF7-E85A-8624D947B99C}"/>
              </a:ext>
            </a:extLst>
          </p:cNvPr>
          <p:cNvSpPr/>
          <p:nvPr/>
        </p:nvSpPr>
        <p:spPr>
          <a:xfrm>
            <a:off x="0" y="-5716"/>
            <a:ext cx="12195671" cy="685800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4C98AE-B659-4325-3AA3-BD766E05AE07}"/>
              </a:ext>
            </a:extLst>
          </p:cNvPr>
          <p:cNvSpPr/>
          <p:nvPr/>
        </p:nvSpPr>
        <p:spPr>
          <a:xfrm>
            <a:off x="3671" y="2593130"/>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400" dirty="0">
                <a:solidFill>
                  <a:schemeClr val="tx1"/>
                </a:solidFill>
                <a:latin typeface="Arial" panose="020B0604020202020204" pitchFamily="34" charset="0"/>
                <a:cs typeface="Arial" panose="020B0604020202020204" pitchFamily="34" charset="0"/>
              </a:rPr>
              <a:t>As we did not have a pre-determined number of clusters, we chose </a:t>
            </a:r>
            <a:r>
              <a:rPr lang="en-SG" sz="2400" b="1" dirty="0">
                <a:solidFill>
                  <a:srgbClr val="C00000"/>
                </a:solidFill>
                <a:latin typeface="Arial" panose="020B0604020202020204" pitchFamily="34" charset="0"/>
                <a:cs typeface="Arial" panose="020B0604020202020204" pitchFamily="34" charset="0"/>
              </a:rPr>
              <a:t>Hierarchical Agglomerative Clustering</a:t>
            </a:r>
            <a:r>
              <a:rPr lang="en-SG" sz="2400" b="1" dirty="0">
                <a:solidFill>
                  <a:schemeClr val="tx1"/>
                </a:solidFill>
                <a:latin typeface="Arial" panose="020B0604020202020204" pitchFamily="34" charset="0"/>
                <a:cs typeface="Arial" panose="020B0604020202020204" pitchFamily="34" charset="0"/>
              </a:rPr>
              <a:t> </a:t>
            </a:r>
            <a:r>
              <a:rPr lang="en-SG" sz="2400" dirty="0">
                <a:solidFill>
                  <a:schemeClr val="tx1"/>
                </a:solidFill>
                <a:latin typeface="Arial" panose="020B0604020202020204" pitchFamily="34" charset="0"/>
                <a:cs typeface="Arial" panose="020B0604020202020204" pitchFamily="34" charset="0"/>
              </a:rPr>
              <a:t>as our main model in this case. </a:t>
            </a:r>
          </a:p>
        </p:txBody>
      </p:sp>
    </p:spTree>
    <p:extLst>
      <p:ext uri="{BB962C8B-B14F-4D97-AF65-F5344CB8AC3E}">
        <p14:creationId xmlns:p14="http://schemas.microsoft.com/office/powerpoint/2010/main" val="80455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(HAC): We evaluated which of the 4 linkage methods to use for our clustering based on the given factors</a:t>
            </a:r>
            <a:endParaRPr lang="en-SG" sz="2000" dirty="0">
              <a:effectLst/>
              <a:latin typeface="Arial"/>
              <a:cs typeface="Arial"/>
            </a:endParaRPr>
          </a:p>
        </p:txBody>
      </p:sp>
      <p:pic>
        <p:nvPicPr>
          <p:cNvPr id="12" name="Picture 11" descr="A picture containing text, screen, screenshot, flat&#10;&#10;Description automatically generated">
            <a:extLst>
              <a:ext uri="{FF2B5EF4-FFF2-40B4-BE49-F238E27FC236}">
                <a16:creationId xmlns:a16="http://schemas.microsoft.com/office/drawing/2014/main" id="{13F3AA7B-2F7C-2C96-4E15-83B47D2506BD}"/>
              </a:ext>
            </a:extLst>
          </p:cNvPr>
          <p:cNvPicPr>
            <a:picLocks noChangeAspect="1"/>
          </p:cNvPicPr>
          <p:nvPr/>
        </p:nvPicPr>
        <p:blipFill>
          <a:blip r:embed="rId3"/>
          <a:stretch>
            <a:fillRect/>
          </a:stretch>
        </p:blipFill>
        <p:spPr>
          <a:xfrm>
            <a:off x="121203" y="2117702"/>
            <a:ext cx="2805978" cy="2040061"/>
          </a:xfrm>
          <a:prstGeom prst="rect">
            <a:avLst/>
          </a:prstGeom>
        </p:spPr>
      </p:pic>
      <p:pic>
        <p:nvPicPr>
          <p:cNvPr id="14" name="Picture 13" descr="Diagram&#10;&#10;Description automatically generated">
            <a:extLst>
              <a:ext uri="{FF2B5EF4-FFF2-40B4-BE49-F238E27FC236}">
                <a16:creationId xmlns:a16="http://schemas.microsoft.com/office/drawing/2014/main" id="{545BDCC0-AD45-DC0B-9701-D47E1FAE1231}"/>
              </a:ext>
            </a:extLst>
          </p:cNvPr>
          <p:cNvPicPr>
            <a:picLocks noChangeAspect="1"/>
          </p:cNvPicPr>
          <p:nvPr/>
        </p:nvPicPr>
        <p:blipFill>
          <a:blip r:embed="rId4"/>
          <a:stretch>
            <a:fillRect/>
          </a:stretch>
        </p:blipFill>
        <p:spPr>
          <a:xfrm>
            <a:off x="3104380" y="2117702"/>
            <a:ext cx="2700747" cy="2014955"/>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AE1FDCBF-2E44-A7FC-0831-584507583D8C}"/>
              </a:ext>
            </a:extLst>
          </p:cNvPr>
          <p:cNvPicPr>
            <a:picLocks noChangeAspect="1"/>
          </p:cNvPicPr>
          <p:nvPr/>
        </p:nvPicPr>
        <p:blipFill>
          <a:blip r:embed="rId5"/>
          <a:stretch>
            <a:fillRect/>
          </a:stretch>
        </p:blipFill>
        <p:spPr>
          <a:xfrm>
            <a:off x="5982326" y="2085991"/>
            <a:ext cx="2805978" cy="2071772"/>
          </a:xfrm>
          <a:prstGeom prst="rect">
            <a:avLst/>
          </a:prstGeom>
        </p:spPr>
      </p:pic>
      <p:pic>
        <p:nvPicPr>
          <p:cNvPr id="18" name="Picture 17" descr="Diagram&#10;&#10;Description automatically generated">
            <a:extLst>
              <a:ext uri="{FF2B5EF4-FFF2-40B4-BE49-F238E27FC236}">
                <a16:creationId xmlns:a16="http://schemas.microsoft.com/office/drawing/2014/main" id="{1BC31363-4DEC-238A-BF1F-C2EB0C8EA26D}"/>
              </a:ext>
            </a:extLst>
          </p:cNvPr>
          <p:cNvPicPr>
            <a:picLocks noChangeAspect="1"/>
          </p:cNvPicPr>
          <p:nvPr/>
        </p:nvPicPr>
        <p:blipFill>
          <a:blip r:embed="rId6"/>
          <a:stretch>
            <a:fillRect/>
          </a:stretch>
        </p:blipFill>
        <p:spPr>
          <a:xfrm>
            <a:off x="8965503" y="2060886"/>
            <a:ext cx="2805977" cy="2071771"/>
          </a:xfrm>
          <a:prstGeom prst="rect">
            <a:avLst/>
          </a:prstGeom>
        </p:spPr>
      </p:pic>
      <p:sp>
        <p:nvSpPr>
          <p:cNvPr id="11" name="Rectangle 10">
            <a:extLst>
              <a:ext uri="{FF2B5EF4-FFF2-40B4-BE49-F238E27FC236}">
                <a16:creationId xmlns:a16="http://schemas.microsoft.com/office/drawing/2014/main" id="{CFAE4A98-2BDB-E26F-7375-2853F2A0C433}"/>
              </a:ext>
            </a:extLst>
          </p:cNvPr>
          <p:cNvSpPr/>
          <p:nvPr/>
        </p:nvSpPr>
        <p:spPr>
          <a:xfrm>
            <a:off x="379411" y="1185117"/>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Complete</a:t>
            </a:r>
          </a:p>
        </p:txBody>
      </p:sp>
      <p:sp>
        <p:nvSpPr>
          <p:cNvPr id="13" name="Rectangle 12">
            <a:extLst>
              <a:ext uri="{FF2B5EF4-FFF2-40B4-BE49-F238E27FC236}">
                <a16:creationId xmlns:a16="http://schemas.microsoft.com/office/drawing/2014/main" id="{9125BABE-63D6-CF2E-BFF2-49F3CBC593E4}"/>
              </a:ext>
            </a:extLst>
          </p:cNvPr>
          <p:cNvSpPr/>
          <p:nvPr/>
        </p:nvSpPr>
        <p:spPr>
          <a:xfrm>
            <a:off x="3295458"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Ward</a:t>
            </a:r>
          </a:p>
        </p:txBody>
      </p:sp>
      <p:sp>
        <p:nvSpPr>
          <p:cNvPr id="15" name="Rectangle 14">
            <a:extLst>
              <a:ext uri="{FF2B5EF4-FFF2-40B4-BE49-F238E27FC236}">
                <a16:creationId xmlns:a16="http://schemas.microsoft.com/office/drawing/2014/main" id="{8374FDAE-9A66-8D40-6430-41A89A32E180}"/>
              </a:ext>
            </a:extLst>
          </p:cNvPr>
          <p:cNvSpPr/>
          <p:nvPr/>
        </p:nvSpPr>
        <p:spPr>
          <a:xfrm>
            <a:off x="6240535"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Single</a:t>
            </a:r>
          </a:p>
        </p:txBody>
      </p:sp>
      <p:sp>
        <p:nvSpPr>
          <p:cNvPr id="17" name="Rectangle 16">
            <a:extLst>
              <a:ext uri="{FF2B5EF4-FFF2-40B4-BE49-F238E27FC236}">
                <a16:creationId xmlns:a16="http://schemas.microsoft.com/office/drawing/2014/main" id="{F228DC77-6104-A28E-BAF5-BE58BEF0F095}"/>
              </a:ext>
            </a:extLst>
          </p:cNvPr>
          <p:cNvSpPr/>
          <p:nvPr/>
        </p:nvSpPr>
        <p:spPr>
          <a:xfrm>
            <a:off x="9185612"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Average</a:t>
            </a:r>
          </a:p>
        </p:txBody>
      </p:sp>
      <p:cxnSp>
        <p:nvCxnSpPr>
          <p:cNvPr id="2" name="Straight Connector 1">
            <a:extLst>
              <a:ext uri="{FF2B5EF4-FFF2-40B4-BE49-F238E27FC236}">
                <a16:creationId xmlns:a16="http://schemas.microsoft.com/office/drawing/2014/main" id="{09DC63C9-476D-00FF-E59F-FC6E354A8F50}"/>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CFA0B5-62A5-8489-FC3F-EB209E80A145}"/>
              </a:ext>
            </a:extLst>
          </p:cNvPr>
          <p:cNvSpPr/>
          <p:nvPr/>
        </p:nvSpPr>
        <p:spPr>
          <a:xfrm>
            <a:off x="379411" y="4754882"/>
            <a:ext cx="2547769" cy="91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Evaluation Factors</a:t>
            </a:r>
          </a:p>
        </p:txBody>
      </p:sp>
      <p:sp>
        <p:nvSpPr>
          <p:cNvPr id="20" name="Rectangle 19">
            <a:extLst>
              <a:ext uri="{FF2B5EF4-FFF2-40B4-BE49-F238E27FC236}">
                <a16:creationId xmlns:a16="http://schemas.microsoft.com/office/drawing/2014/main" id="{3DBF7EF2-B8EC-D750-40C0-4D3110564AF2}"/>
              </a:ext>
            </a:extLst>
          </p:cNvPr>
          <p:cNvSpPr/>
          <p:nvPr/>
        </p:nvSpPr>
        <p:spPr>
          <a:xfrm>
            <a:off x="3295458" y="4754882"/>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Dendrogram Plot</a:t>
            </a:r>
          </a:p>
        </p:txBody>
      </p:sp>
      <p:sp>
        <p:nvSpPr>
          <p:cNvPr id="21" name="Rectangle 20">
            <a:extLst>
              <a:ext uri="{FF2B5EF4-FFF2-40B4-BE49-F238E27FC236}">
                <a16:creationId xmlns:a16="http://schemas.microsoft.com/office/drawing/2014/main" id="{A33BA7A2-381D-9BA0-AF2B-767DFC457D46}"/>
              </a:ext>
            </a:extLst>
          </p:cNvPr>
          <p:cNvSpPr/>
          <p:nvPr/>
        </p:nvSpPr>
        <p:spPr>
          <a:xfrm>
            <a:off x="9185612" y="4754880"/>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Distribution of Data</a:t>
            </a:r>
          </a:p>
          <a:p>
            <a:pPr algn="ctr"/>
            <a:r>
              <a:rPr lang="en-US" sz="1200" b="1" dirty="0">
                <a:solidFill>
                  <a:schemeClr val="tx1"/>
                </a:solidFill>
                <a:latin typeface="Arial" panose="020B0604020202020204" pitchFamily="34" charset="0"/>
                <a:cs typeface="Arial" panose="020B0604020202020204" pitchFamily="34" charset="0"/>
              </a:rPr>
              <a:t>(Value Counts within Clusters)</a:t>
            </a:r>
          </a:p>
        </p:txBody>
      </p:sp>
      <p:sp>
        <p:nvSpPr>
          <p:cNvPr id="22" name="Rectangle 21">
            <a:extLst>
              <a:ext uri="{FF2B5EF4-FFF2-40B4-BE49-F238E27FC236}">
                <a16:creationId xmlns:a16="http://schemas.microsoft.com/office/drawing/2014/main" id="{4B6ECA13-D0EE-57A8-ACC9-AD74C72FD965}"/>
              </a:ext>
            </a:extLst>
          </p:cNvPr>
          <p:cNvSpPr/>
          <p:nvPr/>
        </p:nvSpPr>
        <p:spPr>
          <a:xfrm>
            <a:off x="6240535" y="4754881"/>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 of Clusters</a:t>
            </a:r>
          </a:p>
        </p:txBody>
      </p:sp>
    </p:spTree>
    <p:extLst>
      <p:ext uri="{BB962C8B-B14F-4D97-AF65-F5344CB8AC3E}">
        <p14:creationId xmlns:p14="http://schemas.microsoft.com/office/powerpoint/2010/main" val="386666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(HAC): We evaluated which of the 4 linkage methods to use for our clustering based on the given factors</a:t>
            </a:r>
            <a:endParaRPr lang="en-SG" sz="2000" dirty="0">
              <a:effectLst/>
              <a:latin typeface="Arial"/>
              <a:cs typeface="Arial"/>
            </a:endParaRPr>
          </a:p>
        </p:txBody>
      </p:sp>
      <p:sp>
        <p:nvSpPr>
          <p:cNvPr id="11" name="Rectangle 10">
            <a:extLst>
              <a:ext uri="{FF2B5EF4-FFF2-40B4-BE49-F238E27FC236}">
                <a16:creationId xmlns:a16="http://schemas.microsoft.com/office/drawing/2014/main" id="{CFAE4A98-2BDB-E26F-7375-2853F2A0C433}"/>
              </a:ext>
            </a:extLst>
          </p:cNvPr>
          <p:cNvSpPr/>
          <p:nvPr/>
        </p:nvSpPr>
        <p:spPr>
          <a:xfrm>
            <a:off x="379411" y="1185117"/>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Complete</a:t>
            </a:r>
          </a:p>
        </p:txBody>
      </p:sp>
      <p:sp>
        <p:nvSpPr>
          <p:cNvPr id="13" name="Rectangle 12">
            <a:extLst>
              <a:ext uri="{FF2B5EF4-FFF2-40B4-BE49-F238E27FC236}">
                <a16:creationId xmlns:a16="http://schemas.microsoft.com/office/drawing/2014/main" id="{9125BABE-63D6-CF2E-BFF2-49F3CBC593E4}"/>
              </a:ext>
            </a:extLst>
          </p:cNvPr>
          <p:cNvSpPr/>
          <p:nvPr/>
        </p:nvSpPr>
        <p:spPr>
          <a:xfrm>
            <a:off x="3295458"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Ward</a:t>
            </a:r>
          </a:p>
        </p:txBody>
      </p:sp>
      <p:sp>
        <p:nvSpPr>
          <p:cNvPr id="15" name="Rectangle 14">
            <a:extLst>
              <a:ext uri="{FF2B5EF4-FFF2-40B4-BE49-F238E27FC236}">
                <a16:creationId xmlns:a16="http://schemas.microsoft.com/office/drawing/2014/main" id="{8374FDAE-9A66-8D40-6430-41A89A32E180}"/>
              </a:ext>
            </a:extLst>
          </p:cNvPr>
          <p:cNvSpPr/>
          <p:nvPr/>
        </p:nvSpPr>
        <p:spPr>
          <a:xfrm>
            <a:off x="6240535"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Single</a:t>
            </a:r>
          </a:p>
        </p:txBody>
      </p:sp>
      <p:sp>
        <p:nvSpPr>
          <p:cNvPr id="17" name="Rectangle 16">
            <a:extLst>
              <a:ext uri="{FF2B5EF4-FFF2-40B4-BE49-F238E27FC236}">
                <a16:creationId xmlns:a16="http://schemas.microsoft.com/office/drawing/2014/main" id="{F228DC77-6104-A28E-BAF5-BE58BEF0F095}"/>
              </a:ext>
            </a:extLst>
          </p:cNvPr>
          <p:cNvSpPr/>
          <p:nvPr/>
        </p:nvSpPr>
        <p:spPr>
          <a:xfrm>
            <a:off x="9185612"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Average</a:t>
            </a:r>
          </a:p>
        </p:txBody>
      </p:sp>
      <p:cxnSp>
        <p:nvCxnSpPr>
          <p:cNvPr id="2" name="Straight Connector 1">
            <a:extLst>
              <a:ext uri="{FF2B5EF4-FFF2-40B4-BE49-F238E27FC236}">
                <a16:creationId xmlns:a16="http://schemas.microsoft.com/office/drawing/2014/main" id="{09DC63C9-476D-00FF-E59F-FC6E354A8F50}"/>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CFA0B5-62A5-8489-FC3F-EB209E80A145}"/>
              </a:ext>
            </a:extLst>
          </p:cNvPr>
          <p:cNvSpPr/>
          <p:nvPr/>
        </p:nvSpPr>
        <p:spPr>
          <a:xfrm>
            <a:off x="379411" y="4754882"/>
            <a:ext cx="2547769" cy="91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Evaluation Factors</a:t>
            </a:r>
          </a:p>
        </p:txBody>
      </p:sp>
      <p:sp>
        <p:nvSpPr>
          <p:cNvPr id="20" name="Rectangle 19">
            <a:extLst>
              <a:ext uri="{FF2B5EF4-FFF2-40B4-BE49-F238E27FC236}">
                <a16:creationId xmlns:a16="http://schemas.microsoft.com/office/drawing/2014/main" id="{3DBF7EF2-B8EC-D750-40C0-4D3110564AF2}"/>
              </a:ext>
            </a:extLst>
          </p:cNvPr>
          <p:cNvSpPr/>
          <p:nvPr/>
        </p:nvSpPr>
        <p:spPr>
          <a:xfrm>
            <a:off x="3295458" y="4754882"/>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Dendrogram Plot</a:t>
            </a:r>
          </a:p>
        </p:txBody>
      </p:sp>
      <p:sp>
        <p:nvSpPr>
          <p:cNvPr id="21" name="Rectangle 20">
            <a:extLst>
              <a:ext uri="{FF2B5EF4-FFF2-40B4-BE49-F238E27FC236}">
                <a16:creationId xmlns:a16="http://schemas.microsoft.com/office/drawing/2014/main" id="{A33BA7A2-381D-9BA0-AF2B-767DFC457D46}"/>
              </a:ext>
            </a:extLst>
          </p:cNvPr>
          <p:cNvSpPr/>
          <p:nvPr/>
        </p:nvSpPr>
        <p:spPr>
          <a:xfrm>
            <a:off x="9185612" y="4754880"/>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Distribution of Data</a:t>
            </a:r>
          </a:p>
          <a:p>
            <a:pPr algn="ctr"/>
            <a:r>
              <a:rPr lang="en-US" sz="1200" b="1" dirty="0">
                <a:solidFill>
                  <a:schemeClr val="tx1"/>
                </a:solidFill>
                <a:latin typeface="Arial" panose="020B0604020202020204" pitchFamily="34" charset="0"/>
                <a:cs typeface="Arial" panose="020B0604020202020204" pitchFamily="34" charset="0"/>
              </a:rPr>
              <a:t>(Value Counts within Clusters)</a:t>
            </a:r>
          </a:p>
        </p:txBody>
      </p:sp>
      <p:sp>
        <p:nvSpPr>
          <p:cNvPr id="22" name="Rectangle 21">
            <a:extLst>
              <a:ext uri="{FF2B5EF4-FFF2-40B4-BE49-F238E27FC236}">
                <a16:creationId xmlns:a16="http://schemas.microsoft.com/office/drawing/2014/main" id="{4B6ECA13-D0EE-57A8-ACC9-AD74C72FD965}"/>
              </a:ext>
            </a:extLst>
          </p:cNvPr>
          <p:cNvSpPr/>
          <p:nvPr/>
        </p:nvSpPr>
        <p:spPr>
          <a:xfrm>
            <a:off x="6240535" y="4754881"/>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 of Clusters</a:t>
            </a:r>
          </a:p>
        </p:txBody>
      </p:sp>
      <p:sp>
        <p:nvSpPr>
          <p:cNvPr id="6" name="TextBox 5">
            <a:extLst>
              <a:ext uri="{FF2B5EF4-FFF2-40B4-BE49-F238E27FC236}">
                <a16:creationId xmlns:a16="http://schemas.microsoft.com/office/drawing/2014/main" id="{5EF2C982-6518-82FC-7FFD-92790E8AF1D3}"/>
              </a:ext>
            </a:extLst>
          </p:cNvPr>
          <p:cNvSpPr txBox="1"/>
          <p:nvPr/>
        </p:nvSpPr>
        <p:spPr>
          <a:xfrm>
            <a:off x="846695" y="1804152"/>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5</a:t>
            </a:r>
          </a:p>
        </p:txBody>
      </p:sp>
      <p:pic>
        <p:nvPicPr>
          <p:cNvPr id="7" name="Picture 6">
            <a:extLst>
              <a:ext uri="{FF2B5EF4-FFF2-40B4-BE49-F238E27FC236}">
                <a16:creationId xmlns:a16="http://schemas.microsoft.com/office/drawing/2014/main" id="{1BE8F02D-B426-2D80-E7A5-E4F4115C79D1}"/>
              </a:ext>
            </a:extLst>
          </p:cNvPr>
          <p:cNvPicPr>
            <a:picLocks noChangeAspect="1"/>
          </p:cNvPicPr>
          <p:nvPr/>
        </p:nvPicPr>
        <p:blipFill>
          <a:blip r:embed="rId3"/>
          <a:stretch>
            <a:fillRect/>
          </a:stretch>
        </p:blipFill>
        <p:spPr>
          <a:xfrm>
            <a:off x="6733369" y="2271274"/>
            <a:ext cx="1562100" cy="1866900"/>
          </a:xfrm>
          <a:prstGeom prst="rect">
            <a:avLst/>
          </a:prstGeom>
        </p:spPr>
      </p:pic>
      <p:pic>
        <p:nvPicPr>
          <p:cNvPr id="8" name="Picture 7">
            <a:extLst>
              <a:ext uri="{FF2B5EF4-FFF2-40B4-BE49-F238E27FC236}">
                <a16:creationId xmlns:a16="http://schemas.microsoft.com/office/drawing/2014/main" id="{32F90196-3924-8F57-88ED-A6259AF077F1}"/>
              </a:ext>
            </a:extLst>
          </p:cNvPr>
          <p:cNvPicPr>
            <a:picLocks noChangeAspect="1"/>
          </p:cNvPicPr>
          <p:nvPr/>
        </p:nvPicPr>
        <p:blipFill>
          <a:blip r:embed="rId4"/>
          <a:stretch>
            <a:fillRect/>
          </a:stretch>
        </p:blipFill>
        <p:spPr>
          <a:xfrm>
            <a:off x="9653046" y="2251711"/>
            <a:ext cx="1612900" cy="2095500"/>
          </a:xfrm>
          <a:prstGeom prst="rect">
            <a:avLst/>
          </a:prstGeom>
        </p:spPr>
      </p:pic>
      <p:pic>
        <p:nvPicPr>
          <p:cNvPr id="10" name="Picture 9">
            <a:extLst>
              <a:ext uri="{FF2B5EF4-FFF2-40B4-BE49-F238E27FC236}">
                <a16:creationId xmlns:a16="http://schemas.microsoft.com/office/drawing/2014/main" id="{441C7A53-3128-DE5E-F7AF-FF3DD0845741}"/>
              </a:ext>
            </a:extLst>
          </p:cNvPr>
          <p:cNvPicPr>
            <a:picLocks noChangeAspect="1"/>
          </p:cNvPicPr>
          <p:nvPr/>
        </p:nvPicPr>
        <p:blipFill>
          <a:blip r:embed="rId5"/>
          <a:stretch>
            <a:fillRect/>
          </a:stretch>
        </p:blipFill>
        <p:spPr>
          <a:xfrm>
            <a:off x="646345" y="2271274"/>
            <a:ext cx="1778000" cy="1473200"/>
          </a:xfrm>
          <a:prstGeom prst="rect">
            <a:avLst/>
          </a:prstGeom>
        </p:spPr>
      </p:pic>
      <p:sp>
        <p:nvSpPr>
          <p:cNvPr id="23" name="TextBox 22">
            <a:extLst>
              <a:ext uri="{FF2B5EF4-FFF2-40B4-BE49-F238E27FC236}">
                <a16:creationId xmlns:a16="http://schemas.microsoft.com/office/drawing/2014/main" id="{9CEAE3F0-A0FA-752C-6304-F7B90DE0093F}"/>
              </a:ext>
            </a:extLst>
          </p:cNvPr>
          <p:cNvSpPr txBox="1"/>
          <p:nvPr/>
        </p:nvSpPr>
        <p:spPr>
          <a:xfrm>
            <a:off x="3734227"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9</a:t>
            </a:r>
          </a:p>
        </p:txBody>
      </p:sp>
      <p:sp>
        <p:nvSpPr>
          <p:cNvPr id="24" name="TextBox 23">
            <a:extLst>
              <a:ext uri="{FF2B5EF4-FFF2-40B4-BE49-F238E27FC236}">
                <a16:creationId xmlns:a16="http://schemas.microsoft.com/office/drawing/2014/main" id="{B067B479-765A-DA5F-BB88-68AC1679A9C2}"/>
              </a:ext>
            </a:extLst>
          </p:cNvPr>
          <p:cNvSpPr txBox="1"/>
          <p:nvPr/>
        </p:nvSpPr>
        <p:spPr>
          <a:xfrm>
            <a:off x="6698451"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7</a:t>
            </a:r>
          </a:p>
        </p:txBody>
      </p:sp>
      <p:sp>
        <p:nvSpPr>
          <p:cNvPr id="25" name="TextBox 24">
            <a:extLst>
              <a:ext uri="{FF2B5EF4-FFF2-40B4-BE49-F238E27FC236}">
                <a16:creationId xmlns:a16="http://schemas.microsoft.com/office/drawing/2014/main" id="{DCBB5285-EB6A-2C1B-E946-BDF90714F396}"/>
              </a:ext>
            </a:extLst>
          </p:cNvPr>
          <p:cNvSpPr txBox="1"/>
          <p:nvPr/>
        </p:nvSpPr>
        <p:spPr>
          <a:xfrm>
            <a:off x="9662675"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8</a:t>
            </a:r>
          </a:p>
        </p:txBody>
      </p:sp>
      <p:pic>
        <p:nvPicPr>
          <p:cNvPr id="26" name="Picture 25">
            <a:extLst>
              <a:ext uri="{FF2B5EF4-FFF2-40B4-BE49-F238E27FC236}">
                <a16:creationId xmlns:a16="http://schemas.microsoft.com/office/drawing/2014/main" id="{63DF5954-822A-371B-0178-04330F9E3833}"/>
              </a:ext>
            </a:extLst>
          </p:cNvPr>
          <p:cNvPicPr>
            <a:picLocks noChangeAspect="1"/>
          </p:cNvPicPr>
          <p:nvPr/>
        </p:nvPicPr>
        <p:blipFill>
          <a:blip r:embed="rId6"/>
          <a:stretch>
            <a:fillRect/>
          </a:stretch>
        </p:blipFill>
        <p:spPr>
          <a:xfrm>
            <a:off x="3781922" y="2254250"/>
            <a:ext cx="1435100" cy="2349500"/>
          </a:xfrm>
          <a:prstGeom prst="rect">
            <a:avLst/>
          </a:prstGeom>
        </p:spPr>
      </p:pic>
    </p:spTree>
    <p:extLst>
      <p:ext uri="{BB962C8B-B14F-4D97-AF65-F5344CB8AC3E}">
        <p14:creationId xmlns:p14="http://schemas.microsoft.com/office/powerpoint/2010/main" val="84518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(HAC): We evaluated which of the 4 linkage methods to use for our clustering based on the given factors</a:t>
            </a:r>
            <a:endParaRPr lang="en-SG" sz="2000" dirty="0">
              <a:effectLst/>
              <a:latin typeface="Arial"/>
              <a:cs typeface="Arial"/>
            </a:endParaRPr>
          </a:p>
        </p:txBody>
      </p:sp>
      <p:sp>
        <p:nvSpPr>
          <p:cNvPr id="11" name="Rectangle 10">
            <a:extLst>
              <a:ext uri="{FF2B5EF4-FFF2-40B4-BE49-F238E27FC236}">
                <a16:creationId xmlns:a16="http://schemas.microsoft.com/office/drawing/2014/main" id="{CFAE4A98-2BDB-E26F-7375-2853F2A0C433}"/>
              </a:ext>
            </a:extLst>
          </p:cNvPr>
          <p:cNvSpPr/>
          <p:nvPr/>
        </p:nvSpPr>
        <p:spPr>
          <a:xfrm>
            <a:off x="379411" y="1185117"/>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Complete</a:t>
            </a:r>
          </a:p>
        </p:txBody>
      </p:sp>
      <p:sp>
        <p:nvSpPr>
          <p:cNvPr id="13" name="Rectangle 12">
            <a:extLst>
              <a:ext uri="{FF2B5EF4-FFF2-40B4-BE49-F238E27FC236}">
                <a16:creationId xmlns:a16="http://schemas.microsoft.com/office/drawing/2014/main" id="{9125BABE-63D6-CF2E-BFF2-49F3CBC593E4}"/>
              </a:ext>
            </a:extLst>
          </p:cNvPr>
          <p:cNvSpPr/>
          <p:nvPr/>
        </p:nvSpPr>
        <p:spPr>
          <a:xfrm>
            <a:off x="3295458" y="1185116"/>
            <a:ext cx="2547769" cy="580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Ward</a:t>
            </a:r>
          </a:p>
        </p:txBody>
      </p:sp>
      <p:sp>
        <p:nvSpPr>
          <p:cNvPr id="15" name="Rectangle 14">
            <a:extLst>
              <a:ext uri="{FF2B5EF4-FFF2-40B4-BE49-F238E27FC236}">
                <a16:creationId xmlns:a16="http://schemas.microsoft.com/office/drawing/2014/main" id="{8374FDAE-9A66-8D40-6430-41A89A32E180}"/>
              </a:ext>
            </a:extLst>
          </p:cNvPr>
          <p:cNvSpPr/>
          <p:nvPr/>
        </p:nvSpPr>
        <p:spPr>
          <a:xfrm>
            <a:off x="6240535"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Single</a:t>
            </a:r>
          </a:p>
        </p:txBody>
      </p:sp>
      <p:sp>
        <p:nvSpPr>
          <p:cNvPr id="17" name="Rectangle 16">
            <a:extLst>
              <a:ext uri="{FF2B5EF4-FFF2-40B4-BE49-F238E27FC236}">
                <a16:creationId xmlns:a16="http://schemas.microsoft.com/office/drawing/2014/main" id="{F228DC77-6104-A28E-BAF5-BE58BEF0F095}"/>
              </a:ext>
            </a:extLst>
          </p:cNvPr>
          <p:cNvSpPr/>
          <p:nvPr/>
        </p:nvSpPr>
        <p:spPr>
          <a:xfrm>
            <a:off x="9185612"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Average</a:t>
            </a:r>
          </a:p>
        </p:txBody>
      </p:sp>
      <p:cxnSp>
        <p:nvCxnSpPr>
          <p:cNvPr id="2" name="Straight Connector 1">
            <a:extLst>
              <a:ext uri="{FF2B5EF4-FFF2-40B4-BE49-F238E27FC236}">
                <a16:creationId xmlns:a16="http://schemas.microsoft.com/office/drawing/2014/main" id="{09DC63C9-476D-00FF-E59F-FC6E354A8F50}"/>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CFA0B5-62A5-8489-FC3F-EB209E80A145}"/>
              </a:ext>
            </a:extLst>
          </p:cNvPr>
          <p:cNvSpPr/>
          <p:nvPr/>
        </p:nvSpPr>
        <p:spPr>
          <a:xfrm>
            <a:off x="379411" y="4754882"/>
            <a:ext cx="2547769" cy="91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Evaluation Factors</a:t>
            </a:r>
          </a:p>
        </p:txBody>
      </p:sp>
      <p:sp>
        <p:nvSpPr>
          <p:cNvPr id="20" name="Rectangle 19">
            <a:extLst>
              <a:ext uri="{FF2B5EF4-FFF2-40B4-BE49-F238E27FC236}">
                <a16:creationId xmlns:a16="http://schemas.microsoft.com/office/drawing/2014/main" id="{3DBF7EF2-B8EC-D750-40C0-4D3110564AF2}"/>
              </a:ext>
            </a:extLst>
          </p:cNvPr>
          <p:cNvSpPr/>
          <p:nvPr/>
        </p:nvSpPr>
        <p:spPr>
          <a:xfrm>
            <a:off x="3295458" y="4754882"/>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Dendrogram Plot</a:t>
            </a:r>
          </a:p>
        </p:txBody>
      </p:sp>
      <p:sp>
        <p:nvSpPr>
          <p:cNvPr id="21" name="Rectangle 20">
            <a:extLst>
              <a:ext uri="{FF2B5EF4-FFF2-40B4-BE49-F238E27FC236}">
                <a16:creationId xmlns:a16="http://schemas.microsoft.com/office/drawing/2014/main" id="{A33BA7A2-381D-9BA0-AF2B-767DFC457D46}"/>
              </a:ext>
            </a:extLst>
          </p:cNvPr>
          <p:cNvSpPr/>
          <p:nvPr/>
        </p:nvSpPr>
        <p:spPr>
          <a:xfrm>
            <a:off x="9185612" y="4754880"/>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Distribution of Data</a:t>
            </a:r>
          </a:p>
          <a:p>
            <a:pPr algn="ctr"/>
            <a:r>
              <a:rPr lang="en-US" sz="1200" b="1" dirty="0">
                <a:solidFill>
                  <a:schemeClr val="tx1"/>
                </a:solidFill>
                <a:latin typeface="Arial" panose="020B0604020202020204" pitchFamily="34" charset="0"/>
                <a:cs typeface="Arial" panose="020B0604020202020204" pitchFamily="34" charset="0"/>
              </a:rPr>
              <a:t>(Value Counts within Clusters)</a:t>
            </a:r>
          </a:p>
        </p:txBody>
      </p:sp>
      <p:sp>
        <p:nvSpPr>
          <p:cNvPr id="22" name="Rectangle 21">
            <a:extLst>
              <a:ext uri="{FF2B5EF4-FFF2-40B4-BE49-F238E27FC236}">
                <a16:creationId xmlns:a16="http://schemas.microsoft.com/office/drawing/2014/main" id="{4B6ECA13-D0EE-57A8-ACC9-AD74C72FD965}"/>
              </a:ext>
            </a:extLst>
          </p:cNvPr>
          <p:cNvSpPr/>
          <p:nvPr/>
        </p:nvSpPr>
        <p:spPr>
          <a:xfrm>
            <a:off x="6240535" y="4754881"/>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 of Clusters</a:t>
            </a:r>
          </a:p>
        </p:txBody>
      </p:sp>
      <p:sp>
        <p:nvSpPr>
          <p:cNvPr id="6" name="TextBox 5">
            <a:extLst>
              <a:ext uri="{FF2B5EF4-FFF2-40B4-BE49-F238E27FC236}">
                <a16:creationId xmlns:a16="http://schemas.microsoft.com/office/drawing/2014/main" id="{5EF2C982-6518-82FC-7FFD-92790E8AF1D3}"/>
              </a:ext>
            </a:extLst>
          </p:cNvPr>
          <p:cNvSpPr txBox="1"/>
          <p:nvPr/>
        </p:nvSpPr>
        <p:spPr>
          <a:xfrm>
            <a:off x="846695" y="1804152"/>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5</a:t>
            </a:r>
          </a:p>
        </p:txBody>
      </p:sp>
      <p:pic>
        <p:nvPicPr>
          <p:cNvPr id="7" name="Picture 6">
            <a:extLst>
              <a:ext uri="{FF2B5EF4-FFF2-40B4-BE49-F238E27FC236}">
                <a16:creationId xmlns:a16="http://schemas.microsoft.com/office/drawing/2014/main" id="{1BE8F02D-B426-2D80-E7A5-E4F4115C79D1}"/>
              </a:ext>
            </a:extLst>
          </p:cNvPr>
          <p:cNvPicPr>
            <a:picLocks noChangeAspect="1"/>
          </p:cNvPicPr>
          <p:nvPr/>
        </p:nvPicPr>
        <p:blipFill>
          <a:blip r:embed="rId3"/>
          <a:stretch>
            <a:fillRect/>
          </a:stretch>
        </p:blipFill>
        <p:spPr>
          <a:xfrm>
            <a:off x="6733369" y="2271274"/>
            <a:ext cx="1562100" cy="1866900"/>
          </a:xfrm>
          <a:prstGeom prst="rect">
            <a:avLst/>
          </a:prstGeom>
        </p:spPr>
      </p:pic>
      <p:pic>
        <p:nvPicPr>
          <p:cNvPr id="8" name="Picture 7">
            <a:extLst>
              <a:ext uri="{FF2B5EF4-FFF2-40B4-BE49-F238E27FC236}">
                <a16:creationId xmlns:a16="http://schemas.microsoft.com/office/drawing/2014/main" id="{32F90196-3924-8F57-88ED-A6259AF077F1}"/>
              </a:ext>
            </a:extLst>
          </p:cNvPr>
          <p:cNvPicPr>
            <a:picLocks noChangeAspect="1"/>
          </p:cNvPicPr>
          <p:nvPr/>
        </p:nvPicPr>
        <p:blipFill>
          <a:blip r:embed="rId4"/>
          <a:stretch>
            <a:fillRect/>
          </a:stretch>
        </p:blipFill>
        <p:spPr>
          <a:xfrm>
            <a:off x="9653046" y="2251711"/>
            <a:ext cx="1612900" cy="2095500"/>
          </a:xfrm>
          <a:prstGeom prst="rect">
            <a:avLst/>
          </a:prstGeom>
        </p:spPr>
      </p:pic>
      <p:pic>
        <p:nvPicPr>
          <p:cNvPr id="9" name="Picture 8">
            <a:extLst>
              <a:ext uri="{FF2B5EF4-FFF2-40B4-BE49-F238E27FC236}">
                <a16:creationId xmlns:a16="http://schemas.microsoft.com/office/drawing/2014/main" id="{EBD41432-068C-C3A8-BD58-5788E7EEAF21}"/>
              </a:ext>
            </a:extLst>
          </p:cNvPr>
          <p:cNvPicPr>
            <a:picLocks noChangeAspect="1"/>
          </p:cNvPicPr>
          <p:nvPr/>
        </p:nvPicPr>
        <p:blipFill>
          <a:blip r:embed="rId5"/>
          <a:stretch>
            <a:fillRect/>
          </a:stretch>
        </p:blipFill>
        <p:spPr>
          <a:xfrm>
            <a:off x="3781922" y="2254250"/>
            <a:ext cx="1435100" cy="2349500"/>
          </a:xfrm>
          <a:prstGeom prst="rect">
            <a:avLst/>
          </a:prstGeom>
        </p:spPr>
      </p:pic>
      <p:pic>
        <p:nvPicPr>
          <p:cNvPr id="10" name="Picture 9">
            <a:extLst>
              <a:ext uri="{FF2B5EF4-FFF2-40B4-BE49-F238E27FC236}">
                <a16:creationId xmlns:a16="http://schemas.microsoft.com/office/drawing/2014/main" id="{441C7A53-3128-DE5E-F7AF-FF3DD0845741}"/>
              </a:ext>
            </a:extLst>
          </p:cNvPr>
          <p:cNvPicPr>
            <a:picLocks noChangeAspect="1"/>
          </p:cNvPicPr>
          <p:nvPr/>
        </p:nvPicPr>
        <p:blipFill>
          <a:blip r:embed="rId6"/>
          <a:stretch>
            <a:fillRect/>
          </a:stretch>
        </p:blipFill>
        <p:spPr>
          <a:xfrm>
            <a:off x="646345" y="2271274"/>
            <a:ext cx="1778000" cy="1473200"/>
          </a:xfrm>
          <a:prstGeom prst="rect">
            <a:avLst/>
          </a:prstGeom>
        </p:spPr>
      </p:pic>
      <p:sp>
        <p:nvSpPr>
          <p:cNvPr id="23" name="TextBox 22">
            <a:extLst>
              <a:ext uri="{FF2B5EF4-FFF2-40B4-BE49-F238E27FC236}">
                <a16:creationId xmlns:a16="http://schemas.microsoft.com/office/drawing/2014/main" id="{9CEAE3F0-A0FA-752C-6304-F7B90DE0093F}"/>
              </a:ext>
            </a:extLst>
          </p:cNvPr>
          <p:cNvSpPr txBox="1"/>
          <p:nvPr/>
        </p:nvSpPr>
        <p:spPr>
          <a:xfrm>
            <a:off x="3734227"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9</a:t>
            </a:r>
          </a:p>
        </p:txBody>
      </p:sp>
      <p:sp>
        <p:nvSpPr>
          <p:cNvPr id="24" name="TextBox 23">
            <a:extLst>
              <a:ext uri="{FF2B5EF4-FFF2-40B4-BE49-F238E27FC236}">
                <a16:creationId xmlns:a16="http://schemas.microsoft.com/office/drawing/2014/main" id="{B067B479-765A-DA5F-BB88-68AC1679A9C2}"/>
              </a:ext>
            </a:extLst>
          </p:cNvPr>
          <p:cNvSpPr txBox="1"/>
          <p:nvPr/>
        </p:nvSpPr>
        <p:spPr>
          <a:xfrm>
            <a:off x="6698451"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7</a:t>
            </a:r>
          </a:p>
        </p:txBody>
      </p:sp>
      <p:sp>
        <p:nvSpPr>
          <p:cNvPr id="25" name="TextBox 24">
            <a:extLst>
              <a:ext uri="{FF2B5EF4-FFF2-40B4-BE49-F238E27FC236}">
                <a16:creationId xmlns:a16="http://schemas.microsoft.com/office/drawing/2014/main" id="{DCBB5285-EB6A-2C1B-E946-BDF90714F396}"/>
              </a:ext>
            </a:extLst>
          </p:cNvPr>
          <p:cNvSpPr txBox="1"/>
          <p:nvPr/>
        </p:nvSpPr>
        <p:spPr>
          <a:xfrm>
            <a:off x="9662675"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8</a:t>
            </a:r>
          </a:p>
        </p:txBody>
      </p:sp>
    </p:spTree>
    <p:extLst>
      <p:ext uri="{BB962C8B-B14F-4D97-AF65-F5344CB8AC3E}">
        <p14:creationId xmlns:p14="http://schemas.microsoft.com/office/powerpoint/2010/main" val="56962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(HAC): We evaluated which of the 4 linkage methods to use for our clustering</a:t>
            </a:r>
            <a:endParaRPr lang="en-SG" sz="2000" dirty="0">
              <a:effectLst/>
              <a:latin typeface="Arial"/>
              <a:cs typeface="Arial"/>
            </a:endParaRPr>
          </a:p>
        </p:txBody>
      </p:sp>
      <p:sp>
        <p:nvSpPr>
          <p:cNvPr id="11" name="Rectangle 10">
            <a:extLst>
              <a:ext uri="{FF2B5EF4-FFF2-40B4-BE49-F238E27FC236}">
                <a16:creationId xmlns:a16="http://schemas.microsoft.com/office/drawing/2014/main" id="{CFAE4A98-2BDB-E26F-7375-2853F2A0C433}"/>
              </a:ext>
            </a:extLst>
          </p:cNvPr>
          <p:cNvSpPr/>
          <p:nvPr/>
        </p:nvSpPr>
        <p:spPr>
          <a:xfrm>
            <a:off x="379411" y="1185117"/>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Complete</a:t>
            </a:r>
          </a:p>
        </p:txBody>
      </p:sp>
      <p:sp>
        <p:nvSpPr>
          <p:cNvPr id="13" name="Rectangle 12">
            <a:extLst>
              <a:ext uri="{FF2B5EF4-FFF2-40B4-BE49-F238E27FC236}">
                <a16:creationId xmlns:a16="http://schemas.microsoft.com/office/drawing/2014/main" id="{9125BABE-63D6-CF2E-BFF2-49F3CBC593E4}"/>
              </a:ext>
            </a:extLst>
          </p:cNvPr>
          <p:cNvSpPr/>
          <p:nvPr/>
        </p:nvSpPr>
        <p:spPr>
          <a:xfrm>
            <a:off x="3295458" y="1185116"/>
            <a:ext cx="2547769" cy="580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Ward</a:t>
            </a:r>
          </a:p>
        </p:txBody>
      </p:sp>
      <p:sp>
        <p:nvSpPr>
          <p:cNvPr id="15" name="Rectangle 14">
            <a:extLst>
              <a:ext uri="{FF2B5EF4-FFF2-40B4-BE49-F238E27FC236}">
                <a16:creationId xmlns:a16="http://schemas.microsoft.com/office/drawing/2014/main" id="{8374FDAE-9A66-8D40-6430-41A89A32E180}"/>
              </a:ext>
            </a:extLst>
          </p:cNvPr>
          <p:cNvSpPr/>
          <p:nvPr/>
        </p:nvSpPr>
        <p:spPr>
          <a:xfrm>
            <a:off x="6240535"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Single</a:t>
            </a:r>
          </a:p>
        </p:txBody>
      </p:sp>
      <p:sp>
        <p:nvSpPr>
          <p:cNvPr id="17" name="Rectangle 16">
            <a:extLst>
              <a:ext uri="{FF2B5EF4-FFF2-40B4-BE49-F238E27FC236}">
                <a16:creationId xmlns:a16="http://schemas.microsoft.com/office/drawing/2014/main" id="{F228DC77-6104-A28E-BAF5-BE58BEF0F095}"/>
              </a:ext>
            </a:extLst>
          </p:cNvPr>
          <p:cNvSpPr/>
          <p:nvPr/>
        </p:nvSpPr>
        <p:spPr>
          <a:xfrm>
            <a:off x="9185612" y="1185116"/>
            <a:ext cx="2547769" cy="580184"/>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Average</a:t>
            </a:r>
          </a:p>
        </p:txBody>
      </p:sp>
      <p:cxnSp>
        <p:nvCxnSpPr>
          <p:cNvPr id="2" name="Straight Connector 1">
            <a:extLst>
              <a:ext uri="{FF2B5EF4-FFF2-40B4-BE49-F238E27FC236}">
                <a16:creationId xmlns:a16="http://schemas.microsoft.com/office/drawing/2014/main" id="{09DC63C9-476D-00FF-E59F-FC6E354A8F50}"/>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CFA0B5-62A5-8489-FC3F-EB209E80A145}"/>
              </a:ext>
            </a:extLst>
          </p:cNvPr>
          <p:cNvSpPr/>
          <p:nvPr/>
        </p:nvSpPr>
        <p:spPr>
          <a:xfrm>
            <a:off x="379411" y="4754882"/>
            <a:ext cx="2547769" cy="91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Evaluation Factors</a:t>
            </a:r>
          </a:p>
        </p:txBody>
      </p:sp>
      <p:sp>
        <p:nvSpPr>
          <p:cNvPr id="20" name="Rectangle 19">
            <a:extLst>
              <a:ext uri="{FF2B5EF4-FFF2-40B4-BE49-F238E27FC236}">
                <a16:creationId xmlns:a16="http://schemas.microsoft.com/office/drawing/2014/main" id="{3DBF7EF2-B8EC-D750-40C0-4D3110564AF2}"/>
              </a:ext>
            </a:extLst>
          </p:cNvPr>
          <p:cNvSpPr/>
          <p:nvPr/>
        </p:nvSpPr>
        <p:spPr>
          <a:xfrm>
            <a:off x="3295458" y="4754882"/>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Dendrogram Plot</a:t>
            </a:r>
          </a:p>
        </p:txBody>
      </p:sp>
      <p:sp>
        <p:nvSpPr>
          <p:cNvPr id="21" name="Rectangle 20">
            <a:extLst>
              <a:ext uri="{FF2B5EF4-FFF2-40B4-BE49-F238E27FC236}">
                <a16:creationId xmlns:a16="http://schemas.microsoft.com/office/drawing/2014/main" id="{A33BA7A2-381D-9BA0-AF2B-767DFC457D46}"/>
              </a:ext>
            </a:extLst>
          </p:cNvPr>
          <p:cNvSpPr/>
          <p:nvPr/>
        </p:nvSpPr>
        <p:spPr>
          <a:xfrm>
            <a:off x="9185612" y="4754880"/>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Distribution of Data</a:t>
            </a:r>
          </a:p>
          <a:p>
            <a:pPr algn="ctr"/>
            <a:r>
              <a:rPr lang="en-US" sz="1200" b="1" dirty="0">
                <a:solidFill>
                  <a:schemeClr val="tx1"/>
                </a:solidFill>
                <a:latin typeface="Arial" panose="020B0604020202020204" pitchFamily="34" charset="0"/>
                <a:cs typeface="Arial" panose="020B0604020202020204" pitchFamily="34" charset="0"/>
              </a:rPr>
              <a:t>(Value Counts within Clusters)</a:t>
            </a:r>
          </a:p>
        </p:txBody>
      </p:sp>
      <p:sp>
        <p:nvSpPr>
          <p:cNvPr id="22" name="Rectangle 21">
            <a:extLst>
              <a:ext uri="{FF2B5EF4-FFF2-40B4-BE49-F238E27FC236}">
                <a16:creationId xmlns:a16="http://schemas.microsoft.com/office/drawing/2014/main" id="{4B6ECA13-D0EE-57A8-ACC9-AD74C72FD965}"/>
              </a:ext>
            </a:extLst>
          </p:cNvPr>
          <p:cNvSpPr/>
          <p:nvPr/>
        </p:nvSpPr>
        <p:spPr>
          <a:xfrm>
            <a:off x="6240535" y="4754881"/>
            <a:ext cx="2547769" cy="91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 of Clusters</a:t>
            </a:r>
          </a:p>
        </p:txBody>
      </p:sp>
      <p:sp>
        <p:nvSpPr>
          <p:cNvPr id="6" name="TextBox 5">
            <a:extLst>
              <a:ext uri="{FF2B5EF4-FFF2-40B4-BE49-F238E27FC236}">
                <a16:creationId xmlns:a16="http://schemas.microsoft.com/office/drawing/2014/main" id="{5EF2C982-6518-82FC-7FFD-92790E8AF1D3}"/>
              </a:ext>
            </a:extLst>
          </p:cNvPr>
          <p:cNvSpPr txBox="1"/>
          <p:nvPr/>
        </p:nvSpPr>
        <p:spPr>
          <a:xfrm>
            <a:off x="846695" y="1804152"/>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5</a:t>
            </a:r>
          </a:p>
        </p:txBody>
      </p:sp>
      <p:pic>
        <p:nvPicPr>
          <p:cNvPr id="7" name="Picture 6">
            <a:extLst>
              <a:ext uri="{FF2B5EF4-FFF2-40B4-BE49-F238E27FC236}">
                <a16:creationId xmlns:a16="http://schemas.microsoft.com/office/drawing/2014/main" id="{1BE8F02D-B426-2D80-E7A5-E4F4115C79D1}"/>
              </a:ext>
            </a:extLst>
          </p:cNvPr>
          <p:cNvPicPr>
            <a:picLocks noChangeAspect="1"/>
          </p:cNvPicPr>
          <p:nvPr/>
        </p:nvPicPr>
        <p:blipFill>
          <a:blip r:embed="rId3"/>
          <a:stretch>
            <a:fillRect/>
          </a:stretch>
        </p:blipFill>
        <p:spPr>
          <a:xfrm>
            <a:off x="6733369" y="2271274"/>
            <a:ext cx="1562100" cy="1866900"/>
          </a:xfrm>
          <a:prstGeom prst="rect">
            <a:avLst/>
          </a:prstGeom>
        </p:spPr>
      </p:pic>
      <p:pic>
        <p:nvPicPr>
          <p:cNvPr id="8" name="Picture 7">
            <a:extLst>
              <a:ext uri="{FF2B5EF4-FFF2-40B4-BE49-F238E27FC236}">
                <a16:creationId xmlns:a16="http://schemas.microsoft.com/office/drawing/2014/main" id="{32F90196-3924-8F57-88ED-A6259AF077F1}"/>
              </a:ext>
            </a:extLst>
          </p:cNvPr>
          <p:cNvPicPr>
            <a:picLocks noChangeAspect="1"/>
          </p:cNvPicPr>
          <p:nvPr/>
        </p:nvPicPr>
        <p:blipFill>
          <a:blip r:embed="rId4"/>
          <a:stretch>
            <a:fillRect/>
          </a:stretch>
        </p:blipFill>
        <p:spPr>
          <a:xfrm>
            <a:off x="9653046" y="2251711"/>
            <a:ext cx="1612900" cy="2095500"/>
          </a:xfrm>
          <a:prstGeom prst="rect">
            <a:avLst/>
          </a:prstGeom>
        </p:spPr>
      </p:pic>
      <p:pic>
        <p:nvPicPr>
          <p:cNvPr id="9" name="Picture 8">
            <a:extLst>
              <a:ext uri="{FF2B5EF4-FFF2-40B4-BE49-F238E27FC236}">
                <a16:creationId xmlns:a16="http://schemas.microsoft.com/office/drawing/2014/main" id="{EBD41432-068C-C3A8-BD58-5788E7EEAF21}"/>
              </a:ext>
            </a:extLst>
          </p:cNvPr>
          <p:cNvPicPr>
            <a:picLocks noChangeAspect="1"/>
          </p:cNvPicPr>
          <p:nvPr/>
        </p:nvPicPr>
        <p:blipFill>
          <a:blip r:embed="rId5"/>
          <a:stretch>
            <a:fillRect/>
          </a:stretch>
        </p:blipFill>
        <p:spPr>
          <a:xfrm>
            <a:off x="3781922" y="2254250"/>
            <a:ext cx="1435100" cy="2349500"/>
          </a:xfrm>
          <a:prstGeom prst="rect">
            <a:avLst/>
          </a:prstGeom>
        </p:spPr>
      </p:pic>
      <p:pic>
        <p:nvPicPr>
          <p:cNvPr id="10" name="Picture 9">
            <a:extLst>
              <a:ext uri="{FF2B5EF4-FFF2-40B4-BE49-F238E27FC236}">
                <a16:creationId xmlns:a16="http://schemas.microsoft.com/office/drawing/2014/main" id="{441C7A53-3128-DE5E-F7AF-FF3DD0845741}"/>
              </a:ext>
            </a:extLst>
          </p:cNvPr>
          <p:cNvPicPr>
            <a:picLocks noChangeAspect="1"/>
          </p:cNvPicPr>
          <p:nvPr/>
        </p:nvPicPr>
        <p:blipFill>
          <a:blip r:embed="rId6"/>
          <a:stretch>
            <a:fillRect/>
          </a:stretch>
        </p:blipFill>
        <p:spPr>
          <a:xfrm>
            <a:off x="646345" y="2271274"/>
            <a:ext cx="1778000" cy="1473200"/>
          </a:xfrm>
          <a:prstGeom prst="rect">
            <a:avLst/>
          </a:prstGeom>
        </p:spPr>
      </p:pic>
      <p:sp>
        <p:nvSpPr>
          <p:cNvPr id="23" name="TextBox 22">
            <a:extLst>
              <a:ext uri="{FF2B5EF4-FFF2-40B4-BE49-F238E27FC236}">
                <a16:creationId xmlns:a16="http://schemas.microsoft.com/office/drawing/2014/main" id="{9CEAE3F0-A0FA-752C-6304-F7B90DE0093F}"/>
              </a:ext>
            </a:extLst>
          </p:cNvPr>
          <p:cNvSpPr txBox="1"/>
          <p:nvPr/>
        </p:nvSpPr>
        <p:spPr>
          <a:xfrm>
            <a:off x="3734227"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9</a:t>
            </a:r>
          </a:p>
        </p:txBody>
      </p:sp>
      <p:sp>
        <p:nvSpPr>
          <p:cNvPr id="24" name="TextBox 23">
            <a:extLst>
              <a:ext uri="{FF2B5EF4-FFF2-40B4-BE49-F238E27FC236}">
                <a16:creationId xmlns:a16="http://schemas.microsoft.com/office/drawing/2014/main" id="{B067B479-765A-DA5F-BB88-68AC1679A9C2}"/>
              </a:ext>
            </a:extLst>
          </p:cNvPr>
          <p:cNvSpPr txBox="1"/>
          <p:nvPr/>
        </p:nvSpPr>
        <p:spPr>
          <a:xfrm>
            <a:off x="6698451"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7</a:t>
            </a:r>
          </a:p>
        </p:txBody>
      </p:sp>
      <p:sp>
        <p:nvSpPr>
          <p:cNvPr id="25" name="TextBox 24">
            <a:extLst>
              <a:ext uri="{FF2B5EF4-FFF2-40B4-BE49-F238E27FC236}">
                <a16:creationId xmlns:a16="http://schemas.microsoft.com/office/drawing/2014/main" id="{DCBB5285-EB6A-2C1B-E946-BDF90714F396}"/>
              </a:ext>
            </a:extLst>
          </p:cNvPr>
          <p:cNvSpPr txBox="1"/>
          <p:nvPr/>
        </p:nvSpPr>
        <p:spPr>
          <a:xfrm>
            <a:off x="9662675" y="1803637"/>
            <a:ext cx="13773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Clusters: 8</a:t>
            </a:r>
          </a:p>
        </p:txBody>
      </p:sp>
      <p:sp>
        <p:nvSpPr>
          <p:cNvPr id="26" name="Rectangle 25">
            <a:extLst>
              <a:ext uri="{FF2B5EF4-FFF2-40B4-BE49-F238E27FC236}">
                <a16:creationId xmlns:a16="http://schemas.microsoft.com/office/drawing/2014/main" id="{AA2FA46B-8BAD-152F-B4D6-84BE9C52BCCF}"/>
              </a:ext>
            </a:extLst>
          </p:cNvPr>
          <p:cNvSpPr/>
          <p:nvPr/>
        </p:nvSpPr>
        <p:spPr>
          <a:xfrm>
            <a:off x="0" y="-5716"/>
            <a:ext cx="12195671" cy="685800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834E8A1-61DF-625F-885B-D9678D4D6ED1}"/>
              </a:ext>
            </a:extLst>
          </p:cNvPr>
          <p:cNvSpPr/>
          <p:nvPr/>
        </p:nvSpPr>
        <p:spPr>
          <a:xfrm>
            <a:off x="3671" y="2593130"/>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400" b="0" dirty="0">
                <a:solidFill>
                  <a:srgbClr val="24292E"/>
                </a:solidFill>
                <a:effectLst/>
                <a:latin typeface="Arial" panose="020B0604020202020204" pitchFamily="34" charset="0"/>
                <a:cs typeface="Arial" panose="020B0604020202020204" pitchFamily="34" charset="0"/>
              </a:rPr>
              <a:t>We found that the best method to deploy was </a:t>
            </a:r>
            <a:r>
              <a:rPr lang="en-SG" sz="2400" b="1" dirty="0">
                <a:solidFill>
                  <a:srgbClr val="C00000"/>
                </a:solidFill>
                <a:effectLst/>
                <a:latin typeface="Arial" panose="020B0604020202020204" pitchFamily="34" charset="0"/>
                <a:cs typeface="Arial" panose="020B0604020202020204" pitchFamily="34" charset="0"/>
              </a:rPr>
              <a:t>Wards Linkage</a:t>
            </a:r>
            <a:r>
              <a:rPr lang="en-SG" sz="2400" b="0" dirty="0">
                <a:solidFill>
                  <a:srgbClr val="24292E"/>
                </a:solidFill>
                <a:effectLst/>
                <a:latin typeface="Arial" panose="020B0604020202020204" pitchFamily="34" charset="0"/>
                <a:cs typeface="Arial" panose="020B0604020202020204" pitchFamily="34" charset="0"/>
              </a:rPr>
              <a:t>, which returns </a:t>
            </a:r>
            <a:r>
              <a:rPr lang="en-SG" sz="2400" b="1" dirty="0">
                <a:solidFill>
                  <a:srgbClr val="C00000"/>
                </a:solidFill>
                <a:effectLst/>
                <a:latin typeface="Arial" panose="020B0604020202020204" pitchFamily="34" charset="0"/>
                <a:cs typeface="Arial" panose="020B0604020202020204" pitchFamily="34" charset="0"/>
              </a:rPr>
              <a:t>9 Clusters </a:t>
            </a:r>
            <a:r>
              <a:rPr lang="en-SG" sz="2400" b="0" dirty="0">
                <a:solidFill>
                  <a:srgbClr val="24292E"/>
                </a:solidFill>
                <a:effectLst/>
                <a:latin typeface="Arial" panose="020B0604020202020204" pitchFamily="34" charset="0"/>
                <a:cs typeface="Arial" panose="020B0604020202020204" pitchFamily="34" charset="0"/>
              </a:rPr>
              <a:t>that are fairly well distributed, and should account for the maximum variance in the data.</a:t>
            </a:r>
          </a:p>
        </p:txBody>
      </p:sp>
    </p:spTree>
    <p:extLst>
      <p:ext uri="{BB962C8B-B14F-4D97-AF65-F5344CB8AC3E}">
        <p14:creationId xmlns:p14="http://schemas.microsoft.com/office/powerpoint/2010/main" val="23400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E54634BD-B2BD-6D89-32C4-570554344A8D}"/>
              </a:ext>
            </a:extLst>
          </p:cNvPr>
          <p:cNvPicPr>
            <a:picLocks noChangeAspect="1" noChangeArrowheads="1"/>
          </p:cNvPicPr>
          <p:nvPr/>
        </p:nvPicPr>
        <p:blipFill>
          <a:blip r:embed="rId2"/>
          <a:srcRect l="13748" r="13748"/>
          <a:stretch/>
        </p:blipFill>
        <p:spPr bwMode="auto">
          <a:xfrm>
            <a:off x="1434977" y="1821538"/>
            <a:ext cx="1228001" cy="1227760"/>
          </a:xfrm>
          <a:prstGeom prst="ellipse">
            <a:avLst/>
          </a:prstGeom>
          <a:solidFill>
            <a:srgbClr val="00B0F0">
              <a:alpha val="52549"/>
            </a:srgbClr>
          </a:solidFill>
          <a:ln w="38100">
            <a:solidFill>
              <a:schemeClr val="tx1"/>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3186DAA4-214F-90A1-FA1C-545372EE4E25}"/>
              </a:ext>
            </a:extLst>
          </p:cNvPr>
          <p:cNvPicPr>
            <a:picLocks noChangeAspect="1" noChangeArrowheads="1"/>
          </p:cNvPicPr>
          <p:nvPr/>
        </p:nvPicPr>
        <p:blipFill>
          <a:blip r:embed="rId3"/>
          <a:srcRect l="13707" r="13707"/>
          <a:stretch/>
        </p:blipFill>
        <p:spPr bwMode="auto">
          <a:xfrm>
            <a:off x="3963532" y="1821538"/>
            <a:ext cx="1228001" cy="1227760"/>
          </a:xfrm>
          <a:prstGeom prst="ellipse">
            <a:avLst/>
          </a:prstGeom>
          <a:solidFill>
            <a:srgbClr val="FFC000">
              <a:alpha val="52549"/>
            </a:srgbClr>
          </a:solidFill>
          <a:ln w="38100">
            <a:solidFill>
              <a:schemeClr val="tx1"/>
            </a:solidFill>
          </a:ln>
          <a:effectLst>
            <a:outerShdw blurRad="50800" dist="38100" dir="2700000" algn="tl" rotWithShape="0">
              <a:prstClr val="black">
                <a:alpha val="40000"/>
              </a:prstClr>
            </a:outerShdw>
          </a:effectLst>
        </p:spPr>
      </p:pic>
      <p:pic>
        <p:nvPicPr>
          <p:cNvPr id="17" name="Picture 4">
            <a:extLst>
              <a:ext uri="{FF2B5EF4-FFF2-40B4-BE49-F238E27FC236}">
                <a16:creationId xmlns:a16="http://schemas.microsoft.com/office/drawing/2014/main" id="{B4CC8AC2-DA5F-48CC-CE6D-195905F460D3}"/>
              </a:ext>
            </a:extLst>
          </p:cNvPr>
          <p:cNvPicPr>
            <a:picLocks noChangeAspect="1" noChangeArrowheads="1"/>
          </p:cNvPicPr>
          <p:nvPr/>
        </p:nvPicPr>
        <p:blipFill>
          <a:blip r:embed="rId4"/>
          <a:srcRect l="13811" r="13811"/>
          <a:stretch/>
        </p:blipFill>
        <p:spPr bwMode="auto">
          <a:xfrm>
            <a:off x="6719260" y="1798878"/>
            <a:ext cx="1228001" cy="1227760"/>
          </a:xfrm>
          <a:prstGeom prst="ellipse">
            <a:avLst/>
          </a:prstGeom>
          <a:solidFill>
            <a:srgbClr val="F00000">
              <a:alpha val="52549"/>
            </a:srgbClr>
          </a:solidFill>
          <a:ln w="38100">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5CCA03CB-F3F8-0E63-AB3A-1DBD6E3D02FB}"/>
              </a:ext>
            </a:extLst>
          </p:cNvPr>
          <p:cNvSpPr txBox="1"/>
          <p:nvPr/>
        </p:nvSpPr>
        <p:spPr>
          <a:xfrm>
            <a:off x="379412" y="3143214"/>
            <a:ext cx="3339129" cy="584775"/>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Cluster 1:</a:t>
            </a:r>
          </a:p>
          <a:p>
            <a:pPr algn="ctr"/>
            <a:r>
              <a:rPr lang="en-US" sz="1600" dirty="0">
                <a:latin typeface="Arial" panose="020B0604020202020204" pitchFamily="34" charset="0"/>
                <a:cs typeface="Arial" panose="020B0604020202020204" pitchFamily="34" charset="0"/>
              </a:rPr>
              <a:t>Elite Scoring Players</a:t>
            </a:r>
          </a:p>
        </p:txBody>
      </p:sp>
      <p:sp>
        <p:nvSpPr>
          <p:cNvPr id="21" name="TextBox 20">
            <a:extLst>
              <a:ext uri="{FF2B5EF4-FFF2-40B4-BE49-F238E27FC236}">
                <a16:creationId xmlns:a16="http://schemas.microsoft.com/office/drawing/2014/main" id="{A53DF2EB-566A-C696-8AF4-6213BAD980F0}"/>
              </a:ext>
            </a:extLst>
          </p:cNvPr>
          <p:cNvSpPr txBox="1"/>
          <p:nvPr/>
        </p:nvSpPr>
        <p:spPr>
          <a:xfrm>
            <a:off x="3297447" y="3161120"/>
            <a:ext cx="2514019" cy="830997"/>
          </a:xfrm>
          <a:prstGeom prst="rect">
            <a:avLst/>
          </a:prstGeom>
          <a:noFill/>
        </p:spPr>
        <p:txBody>
          <a:bodyPr wrap="square">
            <a:spAutoFit/>
          </a:bodyPr>
          <a:lstStyle/>
          <a:p>
            <a:pPr algn="ctr"/>
            <a:r>
              <a:rPr lang="en-SG" sz="1600" b="1" dirty="0">
                <a:latin typeface="Arial" panose="020B0604020202020204" pitchFamily="34" charset="0"/>
                <a:cs typeface="Arial" panose="020B0604020202020204" pitchFamily="34" charset="0"/>
              </a:rPr>
              <a:t>Cluster 2:</a:t>
            </a:r>
            <a:r>
              <a:rPr lang="en-SG" sz="1600" dirty="0">
                <a:latin typeface="Arial" panose="020B0604020202020204" pitchFamily="34" charset="0"/>
                <a:cs typeface="Arial" panose="020B0604020202020204" pitchFamily="34" charset="0"/>
              </a:rPr>
              <a:t> </a:t>
            </a:r>
          </a:p>
          <a:p>
            <a:pPr algn="ctr"/>
            <a:r>
              <a:rPr lang="en-SG" sz="1600" dirty="0">
                <a:latin typeface="Arial" panose="020B0604020202020204" pitchFamily="34" charset="0"/>
                <a:cs typeface="Arial" panose="020B0604020202020204" pitchFamily="34" charset="0"/>
              </a:rPr>
              <a:t>Assist Maker Guards that operate around the paint</a:t>
            </a:r>
          </a:p>
        </p:txBody>
      </p:sp>
      <p:sp>
        <p:nvSpPr>
          <p:cNvPr id="23" name="TextBox 22">
            <a:extLst>
              <a:ext uri="{FF2B5EF4-FFF2-40B4-BE49-F238E27FC236}">
                <a16:creationId xmlns:a16="http://schemas.microsoft.com/office/drawing/2014/main" id="{AE16A57A-E064-DE20-6194-C98954710E4D}"/>
              </a:ext>
            </a:extLst>
          </p:cNvPr>
          <p:cNvSpPr txBox="1"/>
          <p:nvPr/>
        </p:nvSpPr>
        <p:spPr>
          <a:xfrm>
            <a:off x="6077691" y="3174496"/>
            <a:ext cx="2514020" cy="584775"/>
          </a:xfrm>
          <a:prstGeom prst="rect">
            <a:avLst/>
          </a:prstGeom>
          <a:noFill/>
        </p:spPr>
        <p:txBody>
          <a:bodyPr wrap="square">
            <a:spAutoFit/>
          </a:bodyPr>
          <a:lstStyle/>
          <a:p>
            <a:pPr algn="ctr"/>
            <a:r>
              <a:rPr lang="en-SG" sz="1600" b="1" dirty="0">
                <a:effectLst/>
                <a:latin typeface="Arial" panose="020B0604020202020204" pitchFamily="34" charset="0"/>
                <a:cs typeface="Arial" panose="020B0604020202020204" pitchFamily="34" charset="0"/>
              </a:rPr>
              <a:t>Cluster 3:</a:t>
            </a:r>
            <a:r>
              <a:rPr lang="en-SG" sz="1600" dirty="0">
                <a:effectLst/>
                <a:latin typeface="Arial" panose="020B0604020202020204" pitchFamily="34" charset="0"/>
                <a:cs typeface="Arial" panose="020B0604020202020204" pitchFamily="34" charset="0"/>
              </a:rPr>
              <a:t> </a:t>
            </a:r>
          </a:p>
          <a:p>
            <a:pPr algn="ctr"/>
            <a:r>
              <a:rPr lang="en-SG" sz="1600" dirty="0">
                <a:effectLst/>
                <a:latin typeface="Arial" panose="020B0604020202020204" pitchFamily="34" charset="0"/>
                <a:cs typeface="Arial" panose="020B0604020202020204" pitchFamily="34" charset="0"/>
              </a:rPr>
              <a:t>Offensive Minded Guards</a:t>
            </a:r>
          </a:p>
        </p:txBody>
      </p:sp>
      <p:pic>
        <p:nvPicPr>
          <p:cNvPr id="24" name="Picture 4">
            <a:extLst>
              <a:ext uri="{FF2B5EF4-FFF2-40B4-BE49-F238E27FC236}">
                <a16:creationId xmlns:a16="http://schemas.microsoft.com/office/drawing/2014/main" id="{06BBD781-B994-50B1-BE67-E9692E071CBE}"/>
              </a:ext>
            </a:extLst>
          </p:cNvPr>
          <p:cNvPicPr>
            <a:picLocks noChangeAspect="1" noChangeArrowheads="1"/>
          </p:cNvPicPr>
          <p:nvPr/>
        </p:nvPicPr>
        <p:blipFill>
          <a:blip r:embed="rId5"/>
          <a:srcRect l="13707" r="13707"/>
          <a:stretch/>
        </p:blipFill>
        <p:spPr bwMode="auto">
          <a:xfrm>
            <a:off x="9547447" y="1821538"/>
            <a:ext cx="1228001" cy="1227760"/>
          </a:xfrm>
          <a:prstGeom prst="ellipse">
            <a:avLst/>
          </a:prstGeom>
          <a:solidFill>
            <a:srgbClr val="00B050">
              <a:alpha val="52549"/>
            </a:srgbClr>
          </a:solidFill>
          <a:ln w="38100">
            <a:solidFill>
              <a:schemeClr val="tx1"/>
            </a:solidFill>
          </a:ln>
          <a:effectLst>
            <a:outerShdw blurRad="50800" dist="38100" dir="2700000" algn="tl" rotWithShape="0">
              <a:prstClr val="black">
                <a:alpha val="40000"/>
              </a:prstClr>
            </a:outerShdw>
          </a:effectLst>
        </p:spPr>
      </p:pic>
      <p:pic>
        <p:nvPicPr>
          <p:cNvPr id="25" name="Picture 4">
            <a:extLst>
              <a:ext uri="{FF2B5EF4-FFF2-40B4-BE49-F238E27FC236}">
                <a16:creationId xmlns:a16="http://schemas.microsoft.com/office/drawing/2014/main" id="{E4922640-69E2-0DDF-7294-DC50D232B602}"/>
              </a:ext>
            </a:extLst>
          </p:cNvPr>
          <p:cNvPicPr>
            <a:picLocks noChangeAspect="1" noChangeArrowheads="1"/>
          </p:cNvPicPr>
          <p:nvPr/>
        </p:nvPicPr>
        <p:blipFill>
          <a:blip r:embed="rId6"/>
          <a:srcRect l="13811" r="13811"/>
          <a:stretch/>
        </p:blipFill>
        <p:spPr bwMode="auto">
          <a:xfrm>
            <a:off x="1263620" y="4209512"/>
            <a:ext cx="1228001" cy="1227760"/>
          </a:xfrm>
          <a:prstGeom prst="ellipse">
            <a:avLst/>
          </a:prstGeom>
          <a:solidFill>
            <a:schemeClr val="accent1">
              <a:lumMod val="60000"/>
              <a:lumOff val="40000"/>
              <a:alpha val="52549"/>
            </a:schemeClr>
          </a:solidFill>
          <a:ln w="38100">
            <a:solidFill>
              <a:schemeClr val="tx1"/>
            </a:solidFill>
          </a:ln>
          <a:effectLst>
            <a:outerShdw blurRad="50800" dist="38100" dir="2700000" algn="tl" rotWithShape="0">
              <a:prstClr val="black">
                <a:alpha val="40000"/>
              </a:prstClr>
            </a:outerShdw>
          </a:effectLst>
        </p:spPr>
      </p:pic>
      <p:pic>
        <p:nvPicPr>
          <p:cNvPr id="26" name="Picture 4">
            <a:extLst>
              <a:ext uri="{FF2B5EF4-FFF2-40B4-BE49-F238E27FC236}">
                <a16:creationId xmlns:a16="http://schemas.microsoft.com/office/drawing/2014/main" id="{C4809522-1FC4-5E82-A080-42DDC9048FE8}"/>
              </a:ext>
            </a:extLst>
          </p:cNvPr>
          <p:cNvPicPr>
            <a:picLocks noChangeAspect="1" noChangeArrowheads="1"/>
          </p:cNvPicPr>
          <p:nvPr/>
        </p:nvPicPr>
        <p:blipFill>
          <a:blip r:embed="rId7"/>
          <a:srcRect l="13668" r="13668"/>
          <a:stretch/>
        </p:blipFill>
        <p:spPr bwMode="auto">
          <a:xfrm>
            <a:off x="3424038" y="4203700"/>
            <a:ext cx="1228001" cy="1227760"/>
          </a:xfrm>
          <a:prstGeom prst="ellipse">
            <a:avLst/>
          </a:prstGeom>
          <a:solidFill>
            <a:srgbClr val="00B050">
              <a:alpha val="52549"/>
            </a:srgbClr>
          </a:solidFill>
          <a:ln w="38100">
            <a:solidFill>
              <a:schemeClr val="tx1"/>
            </a:solidFill>
          </a:ln>
          <a:effectLst>
            <a:outerShdw blurRad="50800" dist="38100" dir="2700000" algn="tl" rotWithShape="0">
              <a:prstClr val="black">
                <a:alpha val="40000"/>
              </a:prstClr>
            </a:outerShdw>
          </a:effectLst>
        </p:spPr>
      </p:pic>
      <p:pic>
        <p:nvPicPr>
          <p:cNvPr id="27" name="Picture 4">
            <a:extLst>
              <a:ext uri="{FF2B5EF4-FFF2-40B4-BE49-F238E27FC236}">
                <a16:creationId xmlns:a16="http://schemas.microsoft.com/office/drawing/2014/main" id="{5C074849-2F85-4D29-3CE8-A3A8CD198910}"/>
              </a:ext>
            </a:extLst>
          </p:cNvPr>
          <p:cNvPicPr>
            <a:picLocks noChangeAspect="1" noChangeArrowheads="1"/>
          </p:cNvPicPr>
          <p:nvPr/>
        </p:nvPicPr>
        <p:blipFill>
          <a:blip r:embed="rId8"/>
          <a:srcRect l="13707" r="13707"/>
          <a:stretch/>
        </p:blipFill>
        <p:spPr bwMode="auto">
          <a:xfrm>
            <a:off x="5531853" y="4187769"/>
            <a:ext cx="1228001" cy="1227760"/>
          </a:xfrm>
          <a:prstGeom prst="ellipse">
            <a:avLst/>
          </a:prstGeom>
          <a:solidFill>
            <a:srgbClr val="7030A0">
              <a:alpha val="52549"/>
            </a:srgbClr>
          </a:solidFill>
          <a:ln w="38100">
            <a:solidFill>
              <a:schemeClr val="tx1"/>
            </a:solidFill>
          </a:ln>
          <a:effectLst>
            <a:outerShdw blurRad="50800" dist="38100" dir="2700000" algn="tl" rotWithShape="0">
              <a:prstClr val="black">
                <a:alpha val="40000"/>
              </a:prstClr>
            </a:outerShdw>
          </a:effectLst>
        </p:spPr>
      </p:pic>
      <p:pic>
        <p:nvPicPr>
          <p:cNvPr id="28" name="Picture 4">
            <a:extLst>
              <a:ext uri="{FF2B5EF4-FFF2-40B4-BE49-F238E27FC236}">
                <a16:creationId xmlns:a16="http://schemas.microsoft.com/office/drawing/2014/main" id="{2E590749-B155-4F35-3F1A-659374ADCA94}"/>
              </a:ext>
            </a:extLst>
          </p:cNvPr>
          <p:cNvPicPr>
            <a:picLocks noChangeAspect="1" noChangeArrowheads="1"/>
          </p:cNvPicPr>
          <p:nvPr/>
        </p:nvPicPr>
        <p:blipFill>
          <a:blip r:embed="rId9"/>
          <a:srcRect l="13811" r="13811"/>
          <a:stretch/>
        </p:blipFill>
        <p:spPr bwMode="auto">
          <a:xfrm>
            <a:off x="7639668" y="4187769"/>
            <a:ext cx="1228001" cy="1227760"/>
          </a:xfrm>
          <a:prstGeom prst="ellipse">
            <a:avLst/>
          </a:prstGeom>
          <a:solidFill>
            <a:schemeClr val="accent2">
              <a:lumMod val="20000"/>
              <a:lumOff val="80000"/>
              <a:alpha val="52549"/>
            </a:schemeClr>
          </a:solidFill>
          <a:ln w="38100">
            <a:solidFill>
              <a:schemeClr val="tx1"/>
            </a:solidFill>
          </a:ln>
          <a:effectLst>
            <a:outerShdw blurRad="50800" dist="38100" dir="2700000" algn="tl" rotWithShape="0">
              <a:prstClr val="black">
                <a:alpha val="40000"/>
              </a:prstClr>
            </a:outerShdw>
          </a:effectLst>
        </p:spPr>
      </p:pic>
      <p:pic>
        <p:nvPicPr>
          <p:cNvPr id="29" name="Picture 4">
            <a:extLst>
              <a:ext uri="{FF2B5EF4-FFF2-40B4-BE49-F238E27FC236}">
                <a16:creationId xmlns:a16="http://schemas.microsoft.com/office/drawing/2014/main" id="{3C48DF4E-20C0-92F8-D96E-9A657DD44F57}"/>
              </a:ext>
            </a:extLst>
          </p:cNvPr>
          <p:cNvPicPr>
            <a:picLocks noChangeAspect="1" noChangeArrowheads="1"/>
          </p:cNvPicPr>
          <p:nvPr/>
        </p:nvPicPr>
        <p:blipFill>
          <a:blip r:embed="rId10"/>
          <a:srcRect l="13707" r="13707"/>
          <a:stretch/>
        </p:blipFill>
        <p:spPr bwMode="auto">
          <a:xfrm>
            <a:off x="9747483" y="4203700"/>
            <a:ext cx="1228001" cy="1227760"/>
          </a:xfrm>
          <a:prstGeom prst="ellipse">
            <a:avLst/>
          </a:prstGeom>
          <a:solidFill>
            <a:srgbClr val="F00000">
              <a:alpha val="52549"/>
            </a:srgbClr>
          </a:solidFill>
          <a:ln w="38100">
            <a:solidFill>
              <a:schemeClr val="tx1"/>
            </a:solidFill>
          </a:ln>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AEC1F3DF-8E58-6AA3-4A33-111E71174CC0}"/>
              </a:ext>
            </a:extLst>
          </p:cNvPr>
          <p:cNvSpPr txBox="1"/>
          <p:nvPr/>
        </p:nvSpPr>
        <p:spPr>
          <a:xfrm>
            <a:off x="8824952" y="3174496"/>
            <a:ext cx="2672990" cy="584775"/>
          </a:xfrm>
          <a:prstGeom prst="rect">
            <a:avLst/>
          </a:prstGeom>
          <a:noFill/>
        </p:spPr>
        <p:txBody>
          <a:bodyPr wrap="square">
            <a:spAutoFit/>
          </a:bodyPr>
          <a:lstStyle/>
          <a:p>
            <a:pPr algn="ctr"/>
            <a:r>
              <a:rPr lang="en-SG" sz="1600" b="1" dirty="0">
                <a:effectLst/>
                <a:latin typeface="Arial" panose="020B0604020202020204" pitchFamily="34" charset="0"/>
                <a:cs typeface="Arial" panose="020B0604020202020204" pitchFamily="34" charset="0"/>
              </a:rPr>
              <a:t>Cluster 4:</a:t>
            </a:r>
          </a:p>
          <a:p>
            <a:pPr algn="ctr"/>
            <a:r>
              <a:rPr lang="en-SG" sz="1600" dirty="0">
                <a:latin typeface="Arial" panose="020B0604020202020204" pitchFamily="34" charset="0"/>
                <a:cs typeface="Arial" panose="020B0604020202020204" pitchFamily="34" charset="0"/>
              </a:rPr>
              <a:t>O</a:t>
            </a:r>
            <a:r>
              <a:rPr lang="en-SG" sz="1600" dirty="0">
                <a:effectLst/>
                <a:latin typeface="Arial" panose="020B0604020202020204" pitchFamily="34" charset="0"/>
                <a:cs typeface="Arial" panose="020B0604020202020204" pitchFamily="34" charset="0"/>
              </a:rPr>
              <a:t>ffensive Minded Forwards</a:t>
            </a:r>
          </a:p>
        </p:txBody>
      </p:sp>
      <p:sp>
        <p:nvSpPr>
          <p:cNvPr id="31" name="TextBox 30">
            <a:extLst>
              <a:ext uri="{FF2B5EF4-FFF2-40B4-BE49-F238E27FC236}">
                <a16:creationId xmlns:a16="http://schemas.microsoft.com/office/drawing/2014/main" id="{F9975944-1634-0998-EA65-4771F8EC5805}"/>
              </a:ext>
            </a:extLst>
          </p:cNvPr>
          <p:cNvSpPr txBox="1"/>
          <p:nvPr/>
        </p:nvSpPr>
        <p:spPr>
          <a:xfrm>
            <a:off x="989245" y="5672893"/>
            <a:ext cx="1797627" cy="584775"/>
          </a:xfrm>
          <a:prstGeom prst="rect">
            <a:avLst/>
          </a:prstGeom>
          <a:noFill/>
        </p:spPr>
        <p:txBody>
          <a:bodyPr wrap="square">
            <a:spAutoFit/>
          </a:bodyPr>
          <a:lstStyle/>
          <a:p>
            <a:pPr algn="ctr"/>
            <a:r>
              <a:rPr lang="en-SG" sz="1600" b="1" dirty="0">
                <a:effectLst/>
                <a:latin typeface="Arial" panose="020B0604020202020204" pitchFamily="34" charset="0"/>
                <a:cs typeface="Arial" panose="020B0604020202020204" pitchFamily="34" charset="0"/>
              </a:rPr>
              <a:t>Cluster 5: </a:t>
            </a:r>
            <a:r>
              <a:rPr lang="en-SG" sz="1600" dirty="0">
                <a:effectLst/>
                <a:latin typeface="Arial" panose="020B0604020202020204" pitchFamily="34" charset="0"/>
                <a:cs typeface="Arial" panose="020B0604020202020204" pitchFamily="34" charset="0"/>
              </a:rPr>
              <a:t>Shooting Big Man</a:t>
            </a:r>
          </a:p>
        </p:txBody>
      </p:sp>
      <p:sp>
        <p:nvSpPr>
          <p:cNvPr id="32" name="TextBox 31">
            <a:extLst>
              <a:ext uri="{FF2B5EF4-FFF2-40B4-BE49-F238E27FC236}">
                <a16:creationId xmlns:a16="http://schemas.microsoft.com/office/drawing/2014/main" id="{B00ECBF2-43E6-67EE-9663-646CFAF4A269}"/>
              </a:ext>
            </a:extLst>
          </p:cNvPr>
          <p:cNvSpPr txBox="1"/>
          <p:nvPr/>
        </p:nvSpPr>
        <p:spPr>
          <a:xfrm>
            <a:off x="2806333" y="5676181"/>
            <a:ext cx="2319547" cy="584775"/>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6:</a:t>
            </a:r>
          </a:p>
          <a:p>
            <a:pPr algn="ctr"/>
            <a:r>
              <a:rPr lang="en-SG" sz="1600">
                <a:effectLst/>
                <a:latin typeface="Arial" panose="020B0604020202020204" pitchFamily="34" charset="0"/>
                <a:cs typeface="Arial" panose="020B0604020202020204" pitchFamily="34" charset="0"/>
              </a:rPr>
              <a:t> Effective Shooters</a:t>
            </a:r>
          </a:p>
        </p:txBody>
      </p:sp>
      <p:sp>
        <p:nvSpPr>
          <p:cNvPr id="33" name="TextBox 32">
            <a:extLst>
              <a:ext uri="{FF2B5EF4-FFF2-40B4-BE49-F238E27FC236}">
                <a16:creationId xmlns:a16="http://schemas.microsoft.com/office/drawing/2014/main" id="{8F3A2DAC-22E8-33AB-BFC0-D6B545F3829E}"/>
              </a:ext>
            </a:extLst>
          </p:cNvPr>
          <p:cNvSpPr txBox="1"/>
          <p:nvPr/>
        </p:nvSpPr>
        <p:spPr>
          <a:xfrm>
            <a:off x="4995776" y="5735288"/>
            <a:ext cx="2228497" cy="584775"/>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7:</a:t>
            </a:r>
          </a:p>
          <a:p>
            <a:pPr algn="ctr"/>
            <a:r>
              <a:rPr lang="en-SG" sz="1600">
                <a:effectLst/>
                <a:latin typeface="Arial" panose="020B0604020202020204" pitchFamily="34" charset="0"/>
                <a:cs typeface="Arial" panose="020B0604020202020204" pitchFamily="34" charset="0"/>
              </a:rPr>
              <a:t> Scoring Shooters </a:t>
            </a:r>
          </a:p>
        </p:txBody>
      </p:sp>
      <p:sp>
        <p:nvSpPr>
          <p:cNvPr id="34" name="TextBox 33">
            <a:extLst>
              <a:ext uri="{FF2B5EF4-FFF2-40B4-BE49-F238E27FC236}">
                <a16:creationId xmlns:a16="http://schemas.microsoft.com/office/drawing/2014/main" id="{8243B9E9-7E7A-572C-8B53-B5B0E5DFA688}"/>
              </a:ext>
            </a:extLst>
          </p:cNvPr>
          <p:cNvSpPr txBox="1"/>
          <p:nvPr/>
        </p:nvSpPr>
        <p:spPr>
          <a:xfrm>
            <a:off x="7039439" y="5718581"/>
            <a:ext cx="2428457" cy="584775"/>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8:</a:t>
            </a:r>
          </a:p>
          <a:p>
            <a:pPr algn="ctr"/>
            <a:r>
              <a:rPr lang="en-SG" sz="1600">
                <a:effectLst/>
                <a:latin typeface="Arial" panose="020B0604020202020204" pitchFamily="34" charset="0"/>
                <a:cs typeface="Arial" panose="020B0604020202020204" pitchFamily="34" charset="0"/>
              </a:rPr>
              <a:t>Traditional Big Men </a:t>
            </a:r>
          </a:p>
        </p:txBody>
      </p:sp>
      <p:sp>
        <p:nvSpPr>
          <p:cNvPr id="35" name="TextBox 34">
            <a:extLst>
              <a:ext uri="{FF2B5EF4-FFF2-40B4-BE49-F238E27FC236}">
                <a16:creationId xmlns:a16="http://schemas.microsoft.com/office/drawing/2014/main" id="{DF7CFFC5-42AF-F5FB-21C3-037ED0E4FEA9}"/>
              </a:ext>
            </a:extLst>
          </p:cNvPr>
          <p:cNvSpPr txBox="1"/>
          <p:nvPr/>
        </p:nvSpPr>
        <p:spPr>
          <a:xfrm>
            <a:off x="9280977" y="5718543"/>
            <a:ext cx="2230582" cy="584775"/>
          </a:xfrm>
          <a:prstGeom prst="rect">
            <a:avLst/>
          </a:prstGeom>
          <a:noFill/>
        </p:spPr>
        <p:txBody>
          <a:bodyPr wrap="square">
            <a:spAutoFit/>
          </a:bodyPr>
          <a:lstStyle/>
          <a:p>
            <a:pPr algn="ctr"/>
            <a:r>
              <a:rPr lang="en-SG" sz="1600" b="1" dirty="0">
                <a:effectLst/>
                <a:latin typeface="Arial" panose="020B0604020202020204" pitchFamily="34" charset="0"/>
                <a:cs typeface="Arial" panose="020B0604020202020204" pitchFamily="34" charset="0"/>
              </a:rPr>
              <a:t>Cluster 9: </a:t>
            </a:r>
          </a:p>
          <a:p>
            <a:pPr algn="ctr"/>
            <a:r>
              <a:rPr lang="en-SG" sz="1600" dirty="0">
                <a:effectLst/>
                <a:latin typeface="Arial" panose="020B0604020202020204" pitchFamily="34" charset="0"/>
                <a:cs typeface="Arial" panose="020B0604020202020204" pitchFamily="34" charset="0"/>
              </a:rPr>
              <a:t>Rotational Players</a:t>
            </a:r>
          </a:p>
        </p:txBody>
      </p:sp>
      <p:sp>
        <p:nvSpPr>
          <p:cNvPr id="36" name="TextBox 35">
            <a:extLst>
              <a:ext uri="{FF2B5EF4-FFF2-40B4-BE49-F238E27FC236}">
                <a16:creationId xmlns:a16="http://schemas.microsoft.com/office/drawing/2014/main" id="{4B5600B2-DF02-85A1-4F61-C3D48CA902CA}"/>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(HAC): Using Ward’s Linkage method, we were able to form 9 Clusters, and interpreted them as such </a:t>
            </a:r>
            <a:endParaRPr lang="en-SG" sz="2000" dirty="0">
              <a:effectLst/>
              <a:latin typeface="Arial"/>
              <a:cs typeface="Arial"/>
            </a:endParaRPr>
          </a:p>
        </p:txBody>
      </p:sp>
      <p:sp>
        <p:nvSpPr>
          <p:cNvPr id="37" name="Rectangle 36">
            <a:extLst>
              <a:ext uri="{FF2B5EF4-FFF2-40B4-BE49-F238E27FC236}">
                <a16:creationId xmlns:a16="http://schemas.microsoft.com/office/drawing/2014/main" id="{DD502FB0-6FEA-297A-7F47-69D679526283}"/>
              </a:ext>
            </a:extLst>
          </p:cNvPr>
          <p:cNvSpPr/>
          <p:nvPr/>
        </p:nvSpPr>
        <p:spPr>
          <a:xfrm>
            <a:off x="379413" y="1053115"/>
            <a:ext cx="10755434"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a:cs typeface="Arial"/>
              </a:rPr>
              <a:t>Interpreting the 9 Clusters</a:t>
            </a:r>
            <a:endParaRPr lang="en-US" dirty="0">
              <a:solidFill>
                <a:schemeClr val="bg1"/>
              </a:solidFill>
            </a:endParaRPr>
          </a:p>
        </p:txBody>
      </p:sp>
      <p:cxnSp>
        <p:nvCxnSpPr>
          <p:cNvPr id="2" name="Straight Connector 1">
            <a:extLst>
              <a:ext uri="{FF2B5EF4-FFF2-40B4-BE49-F238E27FC236}">
                <a16:creationId xmlns:a16="http://schemas.microsoft.com/office/drawing/2014/main" id="{39BAD55E-9957-4D95-DCD0-DAA8136EF1B2}"/>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20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7E5313C-63CB-D5E5-2ADD-B029B88F2040}"/>
              </a:ext>
            </a:extLst>
          </p:cNvPr>
          <p:cNvSpPr/>
          <p:nvPr/>
        </p:nvSpPr>
        <p:spPr>
          <a:xfrm>
            <a:off x="7760442" y="2768697"/>
            <a:ext cx="3775402" cy="155366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The Problem: Managers today </a:t>
            </a:r>
            <a:r>
              <a:rPr lang="en-SG" sz="2000" b="1" dirty="0">
                <a:solidFill>
                  <a:srgbClr val="C00000"/>
                </a:solidFill>
                <a:latin typeface="Arial" panose="020B0604020202020204" pitchFamily="34" charset="0"/>
                <a:cs typeface="Arial" panose="020B0604020202020204" pitchFamily="34" charset="0"/>
              </a:rPr>
              <a:t>struggle</a:t>
            </a:r>
            <a:r>
              <a:rPr lang="en-SG" sz="2000" b="1" dirty="0">
                <a:latin typeface="Arial" panose="020B0604020202020204" pitchFamily="34" charset="0"/>
                <a:cs typeface="Arial" panose="020B0604020202020204" pitchFamily="34" charset="0"/>
              </a:rPr>
              <a:t> to consistently build </a:t>
            </a:r>
            <a:r>
              <a:rPr lang="en-SG" sz="2000" b="1" dirty="0">
                <a:solidFill>
                  <a:srgbClr val="C00000"/>
                </a:solidFill>
                <a:latin typeface="Arial" panose="020B0604020202020204" pitchFamily="34" charset="0"/>
                <a:cs typeface="Arial" panose="020B0604020202020204" pitchFamily="34" charset="0"/>
              </a:rPr>
              <a:t>winning teams </a:t>
            </a:r>
            <a:r>
              <a:rPr lang="en-SG" sz="2000" b="1" dirty="0">
                <a:latin typeface="Arial" panose="020B0604020202020204" pitchFamily="34" charset="0"/>
                <a:cs typeface="Arial" panose="020B0604020202020204" pitchFamily="34" charset="0"/>
              </a:rPr>
              <a:t>as players grow more </a:t>
            </a:r>
            <a:r>
              <a:rPr lang="en-SG" sz="2000" b="1" dirty="0">
                <a:solidFill>
                  <a:srgbClr val="C00000"/>
                </a:solidFill>
                <a:latin typeface="Arial" panose="020B0604020202020204" pitchFamily="34" charset="0"/>
                <a:cs typeface="Arial" panose="020B0604020202020204" pitchFamily="34" charset="0"/>
              </a:rPr>
              <a:t>versatile</a:t>
            </a:r>
            <a:r>
              <a:rPr lang="en-SG" sz="2000" b="1" dirty="0">
                <a:latin typeface="Arial" panose="020B0604020202020204" pitchFamily="34" charset="0"/>
                <a:cs typeface="Arial" panose="020B0604020202020204" pitchFamily="34" charset="0"/>
              </a:rPr>
              <a:t> </a:t>
            </a:r>
            <a:endParaRPr lang="en-US" sz="2000" b="1" dirty="0">
              <a:solidFill>
                <a:srgbClr val="2D2D82"/>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B785AEA-D29B-1509-8F48-50D156EDBF26}"/>
              </a:ext>
            </a:extLst>
          </p:cNvPr>
          <p:cNvSpPr/>
          <p:nvPr/>
        </p:nvSpPr>
        <p:spPr>
          <a:xfrm>
            <a:off x="2387467" y="2374899"/>
            <a:ext cx="4596664" cy="194746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r>
              <a:rPr lang="en-US" sz="1600" dirty="0">
                <a:solidFill>
                  <a:schemeClr val="tx1"/>
                </a:solidFill>
                <a:latin typeface="Arial"/>
                <a:cs typeface="Arial"/>
              </a:rPr>
              <a:t>It is increasingly difficult to predict </a:t>
            </a:r>
            <a:r>
              <a:rPr lang="en-US" sz="1600" b="1" dirty="0">
                <a:solidFill>
                  <a:schemeClr val="tx1"/>
                </a:solidFill>
                <a:latin typeface="Arial"/>
                <a:cs typeface="Arial"/>
              </a:rPr>
              <a:t>Team Success </a:t>
            </a:r>
            <a:r>
              <a:rPr lang="en-US" sz="1600" dirty="0">
                <a:solidFill>
                  <a:schemeClr val="tx1"/>
                </a:solidFill>
                <a:latin typeface="Arial"/>
                <a:cs typeface="Arial"/>
              </a:rPr>
              <a:t>based on traditional indicators such as </a:t>
            </a:r>
            <a:r>
              <a:rPr lang="en-US" sz="1600" i="1" dirty="0">
                <a:solidFill>
                  <a:schemeClr val="tx1"/>
                </a:solidFill>
                <a:latin typeface="Arial"/>
                <a:cs typeface="Arial"/>
              </a:rPr>
              <a:t>height or strength</a:t>
            </a:r>
            <a:endParaRPr lang="en-US" sz="1600" i="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97B9EE7-75F1-2A7C-7C17-2A59760C0A99}"/>
              </a:ext>
            </a:extLst>
          </p:cNvPr>
          <p:cNvSpPr/>
          <p:nvPr/>
        </p:nvSpPr>
        <p:spPr>
          <a:xfrm>
            <a:off x="357771" y="2374899"/>
            <a:ext cx="1655587" cy="19613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What is the situation? </a:t>
            </a:r>
          </a:p>
        </p:txBody>
      </p:sp>
      <p:sp>
        <p:nvSpPr>
          <p:cNvPr id="9" name="Rectangle 8">
            <a:extLst>
              <a:ext uri="{FF2B5EF4-FFF2-40B4-BE49-F238E27FC236}">
                <a16:creationId xmlns:a16="http://schemas.microsoft.com/office/drawing/2014/main" id="{02A32AEC-3C60-2C7E-5BE7-ED30F44F96F1}"/>
              </a:ext>
            </a:extLst>
          </p:cNvPr>
          <p:cNvSpPr/>
          <p:nvPr/>
        </p:nvSpPr>
        <p:spPr>
          <a:xfrm>
            <a:off x="379412" y="4632158"/>
            <a:ext cx="1655587" cy="16454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Why?</a:t>
            </a:r>
          </a:p>
        </p:txBody>
      </p:sp>
      <p:grpSp>
        <p:nvGrpSpPr>
          <p:cNvPr id="10" name="Group 9">
            <a:extLst>
              <a:ext uri="{FF2B5EF4-FFF2-40B4-BE49-F238E27FC236}">
                <a16:creationId xmlns:a16="http://schemas.microsoft.com/office/drawing/2014/main" id="{1F5CA394-7E27-97CF-D765-99217B8D4258}"/>
              </a:ext>
            </a:extLst>
          </p:cNvPr>
          <p:cNvGrpSpPr/>
          <p:nvPr/>
        </p:nvGrpSpPr>
        <p:grpSpPr>
          <a:xfrm>
            <a:off x="2409108" y="4496972"/>
            <a:ext cx="4575023" cy="1792623"/>
            <a:chOff x="2425148" y="3705280"/>
            <a:chExt cx="2955235" cy="2187105"/>
          </a:xfrm>
        </p:grpSpPr>
        <p:sp>
          <p:nvSpPr>
            <p:cNvPr id="11" name="Rectangle 10">
              <a:extLst>
                <a:ext uri="{FF2B5EF4-FFF2-40B4-BE49-F238E27FC236}">
                  <a16:creationId xmlns:a16="http://schemas.microsoft.com/office/drawing/2014/main" id="{859F696F-BAD8-129E-C47F-DDAB99E558C8}"/>
                </a:ext>
              </a:extLst>
            </p:cNvPr>
            <p:cNvSpPr/>
            <p:nvPr/>
          </p:nvSpPr>
          <p:spPr>
            <a:xfrm>
              <a:off x="2425148" y="3838084"/>
              <a:ext cx="2955235" cy="205430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Arial" panose="020B0604020202020204" pitchFamily="34" charset="0"/>
                  <a:cs typeface="Arial" panose="020B0604020202020204" pitchFamily="34" charset="0"/>
                </a:rPr>
                <a:t>Players have greater access to </a:t>
              </a:r>
              <a:r>
                <a:rPr lang="en-SG" sz="1600" i="1" dirty="0">
                  <a:solidFill>
                    <a:schemeClr val="tx1"/>
                  </a:solidFill>
                  <a:latin typeface="Arial" panose="020B0604020202020204" pitchFamily="34" charset="0"/>
                  <a:cs typeface="Arial" panose="020B0604020202020204" pitchFamily="34" charset="0"/>
                </a:rPr>
                <a:t>training facilities </a:t>
              </a:r>
              <a:r>
                <a:rPr lang="en-SG" sz="1600" dirty="0">
                  <a:solidFill>
                    <a:schemeClr val="tx1"/>
                  </a:solidFill>
                  <a:latin typeface="Arial" panose="020B0604020202020204" pitchFamily="34" charset="0"/>
                  <a:cs typeface="Arial" panose="020B0604020202020204" pitchFamily="34" charset="0"/>
                </a:rPr>
                <a:t>and are able to </a:t>
              </a:r>
              <a:r>
                <a:rPr lang="en-SG" sz="1600" b="1" dirty="0">
                  <a:solidFill>
                    <a:schemeClr val="tx1"/>
                  </a:solidFill>
                  <a:latin typeface="Arial" panose="020B0604020202020204" pitchFamily="34" charset="0"/>
                  <a:cs typeface="Arial" panose="020B0604020202020204" pitchFamily="34" charset="0"/>
                </a:rPr>
                <a:t>widen their skillsets </a:t>
              </a:r>
              <a:r>
                <a:rPr lang="en-SG" sz="1600" dirty="0">
                  <a:solidFill>
                    <a:schemeClr val="tx1"/>
                  </a:solidFill>
                  <a:latin typeface="Arial" panose="020B0604020202020204" pitchFamily="34" charset="0"/>
                  <a:cs typeface="Arial" panose="020B0604020202020204" pitchFamily="34" charset="0"/>
                </a:rPr>
                <a:t>beyond their preferred positions</a:t>
              </a:r>
            </a:p>
          </p:txBody>
        </p:sp>
        <p:sp>
          <p:nvSpPr>
            <p:cNvPr id="12" name="Triangle 11">
              <a:extLst>
                <a:ext uri="{FF2B5EF4-FFF2-40B4-BE49-F238E27FC236}">
                  <a16:creationId xmlns:a16="http://schemas.microsoft.com/office/drawing/2014/main" id="{ADAA6DEA-6562-15DF-8529-39C15F8A4B13}"/>
                </a:ext>
              </a:extLst>
            </p:cNvPr>
            <p:cNvSpPr/>
            <p:nvPr/>
          </p:nvSpPr>
          <p:spPr>
            <a:xfrm rot="10800000">
              <a:off x="3501377" y="3705280"/>
              <a:ext cx="802776" cy="4053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17A4C676-9C71-BAA3-7C10-1C7979A961B2}"/>
              </a:ext>
            </a:extLst>
          </p:cNvPr>
          <p:cNvSpPr/>
          <p:nvPr/>
        </p:nvSpPr>
        <p:spPr>
          <a:xfrm>
            <a:off x="357771" y="1046972"/>
            <a:ext cx="1655587" cy="10320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Dataset</a:t>
            </a:r>
          </a:p>
        </p:txBody>
      </p:sp>
      <p:sp>
        <p:nvSpPr>
          <p:cNvPr id="19" name="Rectangle 18">
            <a:extLst>
              <a:ext uri="{FF2B5EF4-FFF2-40B4-BE49-F238E27FC236}">
                <a16:creationId xmlns:a16="http://schemas.microsoft.com/office/drawing/2014/main" id="{385F03BB-69B4-1DFA-443A-4940708DA5FE}"/>
              </a:ext>
            </a:extLst>
          </p:cNvPr>
          <p:cNvSpPr/>
          <p:nvPr/>
        </p:nvSpPr>
        <p:spPr>
          <a:xfrm>
            <a:off x="2409108" y="1061950"/>
            <a:ext cx="4575023" cy="10170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Player statistics from </a:t>
            </a:r>
            <a:r>
              <a:rPr lang="en-US" sz="2000" b="1" i="1" dirty="0">
                <a:solidFill>
                  <a:schemeClr val="tx1"/>
                </a:solidFill>
                <a:latin typeface="Arial"/>
                <a:cs typeface="Arial"/>
              </a:rPr>
              <a:t>NBA.com</a:t>
            </a:r>
            <a:endParaRPr lang="en-US" sz="2000" b="1" i="1" dirty="0">
              <a:solidFill>
                <a:schemeClr val="tx1"/>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EF38EAF1-1056-C7F8-2995-74122F2AEFE1}"/>
              </a:ext>
            </a:extLst>
          </p:cNvPr>
          <p:cNvCxnSpPr>
            <a:cxnSpLocks/>
          </p:cNvCxnSpPr>
          <p:nvPr/>
        </p:nvCxnSpPr>
        <p:spPr>
          <a:xfrm>
            <a:off x="694224"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621CD7A7-182C-A482-AFDD-D4466B1CC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129" y="2269674"/>
            <a:ext cx="1117882" cy="1117882"/>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Iceberg with solid fill">
            <a:extLst>
              <a:ext uri="{FF2B5EF4-FFF2-40B4-BE49-F238E27FC236}">
                <a16:creationId xmlns:a16="http://schemas.microsoft.com/office/drawing/2014/main" id="{2FB7852D-6141-0B13-C439-8B20672494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447" y="2612015"/>
            <a:ext cx="816497" cy="816497"/>
          </a:xfrm>
          <a:prstGeom prst="rect">
            <a:avLst/>
          </a:prstGeom>
        </p:spPr>
      </p:pic>
      <p:pic>
        <p:nvPicPr>
          <p:cNvPr id="4100" name="Picture 4">
            <a:extLst>
              <a:ext uri="{FF2B5EF4-FFF2-40B4-BE49-F238E27FC236}">
                <a16:creationId xmlns:a16="http://schemas.microsoft.com/office/drawing/2014/main" id="{1EC0A16D-E6F9-C368-5766-783CB71B4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70" y="4829223"/>
            <a:ext cx="748274" cy="74827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7569566-9E36-A4F5-6DA3-6CE888095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60" y="981908"/>
            <a:ext cx="636607" cy="636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ba Logo transparent PNG - StickPNG">
            <a:extLst>
              <a:ext uri="{FF2B5EF4-FFF2-40B4-BE49-F238E27FC236}">
                <a16:creationId xmlns:a16="http://schemas.microsoft.com/office/drawing/2014/main" id="{CA96A186-E540-51F3-2EE3-3C4F12AE5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4563" y="793653"/>
            <a:ext cx="2284819" cy="15536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8D83A56-CC95-E5D4-BB75-862D50EF48E1}"/>
              </a:ext>
            </a:extLst>
          </p:cNvPr>
          <p:cNvSpPr/>
          <p:nvPr/>
        </p:nvSpPr>
        <p:spPr>
          <a:xfrm>
            <a:off x="8902851" y="2832147"/>
            <a:ext cx="2632992" cy="142676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600" dirty="0">
              <a:solidFill>
                <a:schemeClr val="tx1"/>
              </a:solidFill>
              <a:latin typeface="Arial"/>
              <a:cs typeface="Arial"/>
            </a:endParaRPr>
          </a:p>
          <a:p>
            <a:r>
              <a:rPr lang="en-US" sz="1400" dirty="0">
                <a:solidFill>
                  <a:schemeClr val="tx1"/>
                </a:solidFill>
                <a:latin typeface="Arial"/>
                <a:cs typeface="Arial"/>
              </a:rPr>
              <a:t>Players like </a:t>
            </a:r>
            <a:r>
              <a:rPr lang="en-US" sz="1400" i="1" dirty="0">
                <a:solidFill>
                  <a:schemeClr val="tx1"/>
                </a:solidFill>
                <a:latin typeface="Arial"/>
                <a:cs typeface="Arial"/>
              </a:rPr>
              <a:t>Lebron James </a:t>
            </a:r>
            <a:r>
              <a:rPr lang="en-US" sz="1400" dirty="0">
                <a:solidFill>
                  <a:schemeClr val="tx1"/>
                </a:solidFill>
                <a:latin typeface="Arial"/>
                <a:cs typeface="Arial"/>
              </a:rPr>
              <a:t>have turned the game on its head in the modern era by playing roles that defy what is traditionally expected of a player of his size</a:t>
            </a:r>
          </a:p>
          <a:p>
            <a:endParaRPr lang="en-US" sz="1600" dirty="0">
              <a:solidFill>
                <a:schemeClr val="tx1"/>
              </a:solidFill>
              <a:latin typeface="Arial"/>
              <a:cs typeface="Arial"/>
            </a:endParaRPr>
          </a:p>
        </p:txBody>
      </p:sp>
      <p:pic>
        <p:nvPicPr>
          <p:cNvPr id="27" name="Picture 4">
            <a:extLst>
              <a:ext uri="{FF2B5EF4-FFF2-40B4-BE49-F238E27FC236}">
                <a16:creationId xmlns:a16="http://schemas.microsoft.com/office/drawing/2014/main" id="{A69CC225-14C5-B64A-B64B-22956A459644}"/>
              </a:ext>
            </a:extLst>
          </p:cNvPr>
          <p:cNvPicPr>
            <a:picLocks noChangeAspect="1" noChangeArrowheads="1"/>
          </p:cNvPicPr>
          <p:nvPr/>
        </p:nvPicPr>
        <p:blipFill>
          <a:blip r:embed="rId9"/>
          <a:srcRect l="13454" r="13454"/>
          <a:stretch/>
        </p:blipFill>
        <p:spPr bwMode="auto">
          <a:xfrm>
            <a:off x="7568792" y="2420747"/>
            <a:ext cx="1228001" cy="1227760"/>
          </a:xfrm>
          <a:prstGeom prst="ellipse">
            <a:avLst/>
          </a:prstGeom>
          <a:solidFill>
            <a:srgbClr val="F00000">
              <a:alpha val="52549"/>
            </a:srgbClr>
          </a:solidFill>
          <a:ln w="38100">
            <a:solidFill>
              <a:schemeClr val="tx1"/>
            </a:solidFill>
          </a:ln>
          <a:effectLst>
            <a:outerShdw blurRad="50800" dist="38100" dir="2700000" algn="tl" rotWithShape="0">
              <a:prstClr val="black">
                <a:alpha val="40000"/>
              </a:prstClr>
            </a:outerShdw>
          </a:effectLst>
        </p:spPr>
      </p:pic>
      <p:sp>
        <p:nvSpPr>
          <p:cNvPr id="33" name="Rectangle 32">
            <a:extLst>
              <a:ext uri="{FF2B5EF4-FFF2-40B4-BE49-F238E27FC236}">
                <a16:creationId xmlns:a16="http://schemas.microsoft.com/office/drawing/2014/main" id="{F204F683-A412-6F53-C9D4-33FA882E10A1}"/>
              </a:ext>
            </a:extLst>
          </p:cNvPr>
          <p:cNvSpPr/>
          <p:nvPr/>
        </p:nvSpPr>
        <p:spPr>
          <a:xfrm>
            <a:off x="7785992" y="4605823"/>
            <a:ext cx="3775402" cy="1671740"/>
          </a:xfrm>
          <a:prstGeom prst="rect">
            <a:avLst/>
          </a:prstGeom>
          <a:solidFill>
            <a:srgbClr val="C00000">
              <a:alpha val="5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bg1"/>
                </a:solidFill>
                <a:latin typeface="Arial"/>
                <a:cs typeface="Arial"/>
              </a:rPr>
              <a:t>This will result in managers having to deal with </a:t>
            </a:r>
            <a:r>
              <a:rPr lang="en-US" sz="1600" b="1" dirty="0">
                <a:solidFill>
                  <a:schemeClr val="bg1"/>
                </a:solidFill>
                <a:latin typeface="Arial"/>
                <a:cs typeface="Arial"/>
              </a:rPr>
              <a:t>more variation </a:t>
            </a:r>
            <a:r>
              <a:rPr lang="en-US" sz="1600" dirty="0">
                <a:solidFill>
                  <a:schemeClr val="bg1"/>
                </a:solidFill>
                <a:latin typeface="Arial"/>
                <a:cs typeface="Arial"/>
              </a:rPr>
              <a:t>among players with added </a:t>
            </a:r>
            <a:r>
              <a:rPr lang="en-US" sz="1600" b="1" dirty="0">
                <a:solidFill>
                  <a:schemeClr val="bg1"/>
                </a:solidFill>
                <a:latin typeface="Arial"/>
                <a:cs typeface="Arial"/>
              </a:rPr>
              <a:t>complexity</a:t>
            </a:r>
            <a:r>
              <a:rPr lang="en-US" sz="1600" dirty="0">
                <a:solidFill>
                  <a:schemeClr val="bg1"/>
                </a:solidFill>
                <a:latin typeface="Arial"/>
                <a:cs typeface="Arial"/>
              </a:rPr>
              <a:t> to team strategy</a:t>
            </a:r>
          </a:p>
        </p:txBody>
      </p:sp>
      <p:sp>
        <p:nvSpPr>
          <p:cNvPr id="2" name="Triangle 1">
            <a:extLst>
              <a:ext uri="{FF2B5EF4-FFF2-40B4-BE49-F238E27FC236}">
                <a16:creationId xmlns:a16="http://schemas.microsoft.com/office/drawing/2014/main" id="{6849AC89-8848-038F-2CF2-502F6563211B}"/>
              </a:ext>
            </a:extLst>
          </p:cNvPr>
          <p:cNvSpPr/>
          <p:nvPr/>
        </p:nvSpPr>
        <p:spPr>
          <a:xfrm rot="5400000">
            <a:off x="6976703" y="5308343"/>
            <a:ext cx="87630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2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K-Means Clustering: Using the elbow plot and Silhouette coefficient, we determined the optimal number of clusters</a:t>
            </a:r>
            <a:endParaRPr lang="en-SG" sz="2000" dirty="0">
              <a:effectLst/>
              <a:latin typeface="Arial"/>
              <a:cs typeface="Arial"/>
            </a:endParaRPr>
          </a:p>
        </p:txBody>
      </p:sp>
      <p:pic>
        <p:nvPicPr>
          <p:cNvPr id="16" name="Picture 15" descr="Chart, line chart&#10;&#10;Description automatically generated">
            <a:extLst>
              <a:ext uri="{FF2B5EF4-FFF2-40B4-BE49-F238E27FC236}">
                <a16:creationId xmlns:a16="http://schemas.microsoft.com/office/drawing/2014/main" id="{F89561F5-F2B6-3B92-F024-E0B7030608A3}"/>
              </a:ext>
            </a:extLst>
          </p:cNvPr>
          <p:cNvPicPr>
            <a:picLocks noChangeAspect="1"/>
          </p:cNvPicPr>
          <p:nvPr/>
        </p:nvPicPr>
        <p:blipFill>
          <a:blip r:embed="rId2"/>
          <a:stretch>
            <a:fillRect/>
          </a:stretch>
        </p:blipFill>
        <p:spPr>
          <a:xfrm>
            <a:off x="379412" y="1938451"/>
            <a:ext cx="3387436" cy="3938693"/>
          </a:xfrm>
          <a:prstGeom prst="rect">
            <a:avLst/>
          </a:prstGeom>
        </p:spPr>
      </p:pic>
      <p:pic>
        <p:nvPicPr>
          <p:cNvPr id="18" name="Picture 17" descr="Chart, line chart&#10;&#10;Description automatically generated">
            <a:extLst>
              <a:ext uri="{FF2B5EF4-FFF2-40B4-BE49-F238E27FC236}">
                <a16:creationId xmlns:a16="http://schemas.microsoft.com/office/drawing/2014/main" id="{BDB1ED53-8F6B-0909-24B6-1ADD3845FA2B}"/>
              </a:ext>
            </a:extLst>
          </p:cNvPr>
          <p:cNvPicPr>
            <a:picLocks noChangeAspect="1"/>
          </p:cNvPicPr>
          <p:nvPr/>
        </p:nvPicPr>
        <p:blipFill>
          <a:blip r:embed="rId3"/>
          <a:stretch>
            <a:fillRect/>
          </a:stretch>
        </p:blipFill>
        <p:spPr>
          <a:xfrm>
            <a:off x="4010703" y="1972437"/>
            <a:ext cx="3492852" cy="3904707"/>
          </a:xfrm>
          <a:prstGeom prst="rect">
            <a:avLst/>
          </a:prstGeom>
        </p:spPr>
      </p:pic>
      <p:sp>
        <p:nvSpPr>
          <p:cNvPr id="11" name="Rectangle 10">
            <a:extLst>
              <a:ext uri="{FF2B5EF4-FFF2-40B4-BE49-F238E27FC236}">
                <a16:creationId xmlns:a16="http://schemas.microsoft.com/office/drawing/2014/main" id="{00FCFC51-A7D8-6CF1-2238-29175966896F}"/>
              </a:ext>
            </a:extLst>
          </p:cNvPr>
          <p:cNvSpPr/>
          <p:nvPr/>
        </p:nvSpPr>
        <p:spPr>
          <a:xfrm>
            <a:off x="379412" y="1122707"/>
            <a:ext cx="3387436" cy="50289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Elbow Plot</a:t>
            </a:r>
          </a:p>
        </p:txBody>
      </p:sp>
      <p:sp>
        <p:nvSpPr>
          <p:cNvPr id="13" name="Rectangle 12">
            <a:extLst>
              <a:ext uri="{FF2B5EF4-FFF2-40B4-BE49-F238E27FC236}">
                <a16:creationId xmlns:a16="http://schemas.microsoft.com/office/drawing/2014/main" id="{B43CFB7D-294C-EA1C-E09A-36F04EBDE319}"/>
              </a:ext>
            </a:extLst>
          </p:cNvPr>
          <p:cNvSpPr/>
          <p:nvPr/>
        </p:nvSpPr>
        <p:spPr>
          <a:xfrm>
            <a:off x="4152548" y="1122707"/>
            <a:ext cx="3387436" cy="50289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Silhouette Coefficient</a:t>
            </a:r>
          </a:p>
        </p:txBody>
      </p:sp>
      <p:sp>
        <p:nvSpPr>
          <p:cNvPr id="15" name="Triangle 14">
            <a:extLst>
              <a:ext uri="{FF2B5EF4-FFF2-40B4-BE49-F238E27FC236}">
                <a16:creationId xmlns:a16="http://schemas.microsoft.com/office/drawing/2014/main" id="{882DAA50-0162-3D3C-B9EF-7DCD9F87A838}"/>
              </a:ext>
            </a:extLst>
          </p:cNvPr>
          <p:cNvSpPr/>
          <p:nvPr/>
        </p:nvSpPr>
        <p:spPr>
          <a:xfrm rot="5400000">
            <a:off x="7910511" y="2857500"/>
            <a:ext cx="87630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223FA5-5F55-441D-9B53-C46A62B71B23}"/>
              </a:ext>
            </a:extLst>
          </p:cNvPr>
          <p:cNvSpPr txBox="1"/>
          <p:nvPr/>
        </p:nvSpPr>
        <p:spPr>
          <a:xfrm>
            <a:off x="8764014" y="2298700"/>
            <a:ext cx="2754886" cy="184665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The optimal number of clusters for our K-Means Clustering was:</a:t>
            </a:r>
          </a:p>
          <a:p>
            <a:pPr algn="ctr"/>
            <a:r>
              <a:rPr lang="en-US" sz="6000" b="1" dirty="0">
                <a:solidFill>
                  <a:srgbClr val="C00000"/>
                </a:solidFill>
                <a:latin typeface="Arial" panose="020B0604020202020204" pitchFamily="34" charset="0"/>
                <a:cs typeface="Arial" panose="020B0604020202020204" pitchFamily="34" charset="0"/>
              </a:rPr>
              <a:t>6</a:t>
            </a:r>
            <a:endParaRPr lang="en-US" b="1" dirty="0">
              <a:solidFill>
                <a:srgbClr val="C00000"/>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8BC3B3DD-2D8F-E9B3-4048-67E14601E978}"/>
              </a:ext>
            </a:extLst>
          </p:cNvPr>
          <p:cNvSpPr/>
          <p:nvPr/>
        </p:nvSpPr>
        <p:spPr>
          <a:xfrm>
            <a:off x="2060431" y="4597400"/>
            <a:ext cx="568470" cy="4064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1B88FBD-C2BF-F361-663C-2A3DF878AC52}"/>
              </a:ext>
            </a:extLst>
          </p:cNvPr>
          <p:cNvSpPr/>
          <p:nvPr/>
        </p:nvSpPr>
        <p:spPr>
          <a:xfrm>
            <a:off x="5846266" y="2146300"/>
            <a:ext cx="568470" cy="4064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A1DED3C-3B83-5253-3011-99F92B931D69}"/>
              </a:ext>
            </a:extLst>
          </p:cNvPr>
          <p:cNvCxnSpPr>
            <a:cxnSpLocks/>
          </p:cNvCxnSpPr>
          <p:nvPr/>
        </p:nvCxnSpPr>
        <p:spPr>
          <a:xfrm>
            <a:off x="6130501" y="2552700"/>
            <a:ext cx="0" cy="29591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CE4243-09CC-6117-68F6-9BF9BDF3CBE2}"/>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3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E54634BD-B2BD-6D89-32C4-570554344A8D}"/>
              </a:ext>
            </a:extLst>
          </p:cNvPr>
          <p:cNvPicPr>
            <a:picLocks noChangeAspect="1" noChangeArrowheads="1"/>
          </p:cNvPicPr>
          <p:nvPr/>
        </p:nvPicPr>
        <p:blipFill>
          <a:blip r:embed="rId2"/>
          <a:srcRect l="13748" r="13748"/>
          <a:stretch/>
        </p:blipFill>
        <p:spPr bwMode="auto">
          <a:xfrm>
            <a:off x="2624733" y="1688540"/>
            <a:ext cx="1228001" cy="1227760"/>
          </a:xfrm>
          <a:prstGeom prst="ellipse">
            <a:avLst/>
          </a:prstGeom>
          <a:solidFill>
            <a:srgbClr val="00B0F0">
              <a:alpha val="52549"/>
            </a:srgbClr>
          </a:solidFill>
          <a:ln w="38100">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5CCA03CB-F3F8-0E63-AB3A-1DBD6E3D02FB}"/>
              </a:ext>
            </a:extLst>
          </p:cNvPr>
          <p:cNvSpPr txBox="1"/>
          <p:nvPr/>
        </p:nvSpPr>
        <p:spPr>
          <a:xfrm>
            <a:off x="1902240" y="2995465"/>
            <a:ext cx="2672989" cy="584775"/>
          </a:xfrm>
          <a:prstGeom prst="rect">
            <a:avLst/>
          </a:prstGeom>
          <a:noFill/>
        </p:spPr>
        <p:txBody>
          <a:bodyPr wrap="square">
            <a:spAutoFit/>
          </a:bodyPr>
          <a:lstStyle/>
          <a:p>
            <a:pPr algn="ctr"/>
            <a:r>
              <a:rPr lang="en-US" sz="1600" b="1">
                <a:latin typeface="Arial" panose="020B0604020202020204" pitchFamily="34" charset="0"/>
                <a:cs typeface="Arial" panose="020B0604020202020204" pitchFamily="34" charset="0"/>
              </a:rPr>
              <a:t>Cluster 1:</a:t>
            </a:r>
          </a:p>
          <a:p>
            <a:pPr algn="ctr"/>
            <a:r>
              <a:rPr lang="en-SG" sz="1600">
                <a:latin typeface="Arial" panose="020B0604020202020204" pitchFamily="34" charset="0"/>
                <a:cs typeface="Arial" panose="020B0604020202020204" pitchFamily="34" charset="0"/>
              </a:rPr>
              <a:t>Elite Offensive Forwards</a:t>
            </a:r>
          </a:p>
        </p:txBody>
      </p:sp>
      <p:sp>
        <p:nvSpPr>
          <p:cNvPr id="21" name="TextBox 20">
            <a:extLst>
              <a:ext uri="{FF2B5EF4-FFF2-40B4-BE49-F238E27FC236}">
                <a16:creationId xmlns:a16="http://schemas.microsoft.com/office/drawing/2014/main" id="{A53DF2EB-566A-C696-8AF4-6213BAD980F0}"/>
              </a:ext>
            </a:extLst>
          </p:cNvPr>
          <p:cNvSpPr txBox="1"/>
          <p:nvPr/>
        </p:nvSpPr>
        <p:spPr>
          <a:xfrm>
            <a:off x="4813256" y="3026456"/>
            <a:ext cx="1753200" cy="892800"/>
          </a:xfrm>
          <a:prstGeom prst="rect">
            <a:avLst/>
          </a:prstGeom>
          <a:noFill/>
        </p:spPr>
        <p:txBody>
          <a:bodyPr wrap="square">
            <a:spAutoFit/>
          </a:bodyPr>
          <a:lstStyle/>
          <a:p>
            <a:pPr algn="ctr"/>
            <a:r>
              <a:rPr lang="en-SG" sz="1600" b="1">
                <a:latin typeface="Arial" panose="020B0604020202020204" pitchFamily="34" charset="0"/>
                <a:cs typeface="Arial" panose="020B0604020202020204" pitchFamily="34" charset="0"/>
              </a:rPr>
              <a:t>Cluster 2:</a:t>
            </a:r>
            <a:r>
              <a:rPr lang="en-SG" sz="1600">
                <a:latin typeface="Arial" panose="020B0604020202020204" pitchFamily="34" charset="0"/>
                <a:cs typeface="Arial" panose="020B0604020202020204" pitchFamily="34" charset="0"/>
              </a:rPr>
              <a:t> </a:t>
            </a:r>
          </a:p>
          <a:p>
            <a:pPr algn="ctr"/>
            <a:r>
              <a:rPr lang="en-SG" sz="1600">
                <a:latin typeface="Arial" panose="020B0604020202020204" pitchFamily="34" charset="0"/>
                <a:cs typeface="Arial" panose="020B0604020202020204" pitchFamily="34" charset="0"/>
              </a:rPr>
              <a:t>Elite Solo Scorer</a:t>
            </a:r>
          </a:p>
        </p:txBody>
      </p:sp>
      <p:sp>
        <p:nvSpPr>
          <p:cNvPr id="23" name="TextBox 22">
            <a:extLst>
              <a:ext uri="{FF2B5EF4-FFF2-40B4-BE49-F238E27FC236}">
                <a16:creationId xmlns:a16="http://schemas.microsoft.com/office/drawing/2014/main" id="{AE16A57A-E064-DE20-6194-C98954710E4D}"/>
              </a:ext>
            </a:extLst>
          </p:cNvPr>
          <p:cNvSpPr txBox="1"/>
          <p:nvPr/>
        </p:nvSpPr>
        <p:spPr>
          <a:xfrm>
            <a:off x="7354121" y="3026456"/>
            <a:ext cx="1753200" cy="892800"/>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3:</a:t>
            </a:r>
            <a:r>
              <a:rPr lang="en-SG" sz="1600">
                <a:effectLst/>
                <a:latin typeface="Arial" panose="020B0604020202020204" pitchFamily="34" charset="0"/>
                <a:cs typeface="Arial" panose="020B0604020202020204" pitchFamily="34" charset="0"/>
              </a:rPr>
              <a:t> </a:t>
            </a:r>
          </a:p>
          <a:p>
            <a:pPr algn="ctr"/>
            <a:r>
              <a:rPr lang="en-SG" sz="1600">
                <a:latin typeface="Arial" panose="020B0604020202020204" pitchFamily="34" charset="0"/>
                <a:cs typeface="Arial" panose="020B0604020202020204" pitchFamily="34" charset="0"/>
              </a:rPr>
              <a:t>Paint Players</a:t>
            </a:r>
            <a:endParaRPr lang="en-SG" sz="1600">
              <a:effectLst/>
              <a:latin typeface="Arial" panose="020B0604020202020204" pitchFamily="34" charset="0"/>
              <a:cs typeface="Arial" panose="020B0604020202020204" pitchFamily="34" charset="0"/>
            </a:endParaRPr>
          </a:p>
        </p:txBody>
      </p:sp>
      <p:pic>
        <p:nvPicPr>
          <p:cNvPr id="24" name="Picture 4">
            <a:extLst>
              <a:ext uri="{FF2B5EF4-FFF2-40B4-BE49-F238E27FC236}">
                <a16:creationId xmlns:a16="http://schemas.microsoft.com/office/drawing/2014/main" id="{06BBD781-B994-50B1-BE67-E9692E071CBE}"/>
              </a:ext>
            </a:extLst>
          </p:cNvPr>
          <p:cNvPicPr>
            <a:picLocks noChangeAspect="1" noChangeArrowheads="1"/>
          </p:cNvPicPr>
          <p:nvPr/>
        </p:nvPicPr>
        <p:blipFill>
          <a:blip r:embed="rId3"/>
          <a:srcRect l="13707" r="13707"/>
          <a:stretch/>
        </p:blipFill>
        <p:spPr bwMode="auto">
          <a:xfrm>
            <a:off x="2624733" y="3919256"/>
            <a:ext cx="1228001" cy="1227760"/>
          </a:xfrm>
          <a:prstGeom prst="ellipse">
            <a:avLst/>
          </a:prstGeom>
          <a:solidFill>
            <a:srgbClr val="00B050">
              <a:alpha val="52549"/>
            </a:srgbClr>
          </a:solidFill>
          <a:ln w="38100">
            <a:solidFill>
              <a:schemeClr val="tx1"/>
            </a:solidFill>
          </a:ln>
          <a:effectLst>
            <a:outerShdw blurRad="50800" dist="38100" dir="2700000" algn="tl" rotWithShape="0">
              <a:prstClr val="black">
                <a:alpha val="40000"/>
              </a:prstClr>
            </a:outerShdw>
          </a:effectLst>
        </p:spPr>
      </p:pic>
      <p:pic>
        <p:nvPicPr>
          <p:cNvPr id="25" name="Picture 4">
            <a:extLst>
              <a:ext uri="{FF2B5EF4-FFF2-40B4-BE49-F238E27FC236}">
                <a16:creationId xmlns:a16="http://schemas.microsoft.com/office/drawing/2014/main" id="{E4922640-69E2-0DDF-7294-DC50D232B602}"/>
              </a:ext>
            </a:extLst>
          </p:cNvPr>
          <p:cNvPicPr>
            <a:picLocks noChangeAspect="1" noChangeArrowheads="1"/>
          </p:cNvPicPr>
          <p:nvPr/>
        </p:nvPicPr>
        <p:blipFill>
          <a:blip r:embed="rId4"/>
          <a:srcRect l="13811" r="13811"/>
          <a:stretch/>
        </p:blipFill>
        <p:spPr bwMode="auto">
          <a:xfrm>
            <a:off x="5075608" y="3939474"/>
            <a:ext cx="1228001" cy="1227760"/>
          </a:xfrm>
          <a:prstGeom prst="ellipse">
            <a:avLst/>
          </a:prstGeom>
          <a:solidFill>
            <a:schemeClr val="accent1">
              <a:lumMod val="60000"/>
              <a:lumOff val="40000"/>
              <a:alpha val="52549"/>
            </a:schemeClr>
          </a:solidFill>
          <a:ln w="38100">
            <a:solidFill>
              <a:schemeClr val="tx1"/>
            </a:solidFill>
          </a:ln>
          <a:effectLst>
            <a:outerShdw blurRad="50800" dist="38100" dir="2700000" algn="tl" rotWithShape="0">
              <a:prstClr val="black">
                <a:alpha val="40000"/>
              </a:prstClr>
            </a:outerShdw>
          </a:effectLst>
        </p:spPr>
      </p:pic>
      <p:pic>
        <p:nvPicPr>
          <p:cNvPr id="26" name="Picture 4">
            <a:extLst>
              <a:ext uri="{FF2B5EF4-FFF2-40B4-BE49-F238E27FC236}">
                <a16:creationId xmlns:a16="http://schemas.microsoft.com/office/drawing/2014/main" id="{C4809522-1FC4-5E82-A080-42DDC9048FE8}"/>
              </a:ext>
            </a:extLst>
          </p:cNvPr>
          <p:cNvPicPr>
            <a:picLocks noChangeAspect="1" noChangeArrowheads="1"/>
          </p:cNvPicPr>
          <p:nvPr/>
        </p:nvPicPr>
        <p:blipFill>
          <a:blip r:embed="rId5"/>
          <a:srcRect l="13707" r="13707"/>
          <a:stretch/>
        </p:blipFill>
        <p:spPr bwMode="auto">
          <a:xfrm>
            <a:off x="7616721" y="3939474"/>
            <a:ext cx="1228001" cy="1227760"/>
          </a:xfrm>
          <a:prstGeom prst="ellipse">
            <a:avLst/>
          </a:prstGeom>
          <a:solidFill>
            <a:srgbClr val="00B050">
              <a:alpha val="52549"/>
            </a:srgbClr>
          </a:solidFill>
          <a:ln w="38100">
            <a:solidFill>
              <a:schemeClr val="tx1"/>
            </a:solidFill>
          </a:ln>
          <a:effectLst>
            <a:outerShdw blurRad="50800" dist="38100" dir="2700000" algn="tl" rotWithShape="0">
              <a:prstClr val="black">
                <a:alpha val="40000"/>
              </a:prstClr>
            </a:outerShdw>
          </a:effectLst>
        </p:spPr>
      </p:pic>
      <p:pic>
        <p:nvPicPr>
          <p:cNvPr id="27" name="Picture 4">
            <a:extLst>
              <a:ext uri="{FF2B5EF4-FFF2-40B4-BE49-F238E27FC236}">
                <a16:creationId xmlns:a16="http://schemas.microsoft.com/office/drawing/2014/main" id="{5C074849-2F85-4D29-3CE8-A3A8CD198910}"/>
              </a:ext>
            </a:extLst>
          </p:cNvPr>
          <p:cNvPicPr>
            <a:picLocks noChangeAspect="1" noChangeArrowheads="1"/>
          </p:cNvPicPr>
          <p:nvPr/>
        </p:nvPicPr>
        <p:blipFill>
          <a:blip r:embed="rId6"/>
          <a:srcRect l="13707" r="13707"/>
          <a:stretch/>
        </p:blipFill>
        <p:spPr bwMode="auto">
          <a:xfrm>
            <a:off x="5075609" y="1727133"/>
            <a:ext cx="1228001" cy="1227760"/>
          </a:xfrm>
          <a:prstGeom prst="ellipse">
            <a:avLst/>
          </a:prstGeom>
          <a:solidFill>
            <a:srgbClr val="7030A0">
              <a:alpha val="52549"/>
            </a:srgbClr>
          </a:solidFill>
          <a:ln w="38100">
            <a:solidFill>
              <a:schemeClr val="tx1"/>
            </a:solidFill>
          </a:ln>
          <a:effectLst>
            <a:outerShdw blurRad="50800" dist="38100" dir="2700000" algn="tl" rotWithShape="0">
              <a:prstClr val="black">
                <a:alpha val="40000"/>
              </a:prstClr>
            </a:outerShdw>
          </a:effectLst>
        </p:spPr>
      </p:pic>
      <p:pic>
        <p:nvPicPr>
          <p:cNvPr id="28" name="Picture 4">
            <a:extLst>
              <a:ext uri="{FF2B5EF4-FFF2-40B4-BE49-F238E27FC236}">
                <a16:creationId xmlns:a16="http://schemas.microsoft.com/office/drawing/2014/main" id="{2E590749-B155-4F35-3F1A-659374ADCA94}"/>
              </a:ext>
            </a:extLst>
          </p:cNvPr>
          <p:cNvPicPr>
            <a:picLocks noChangeAspect="1" noChangeArrowheads="1"/>
          </p:cNvPicPr>
          <p:nvPr/>
        </p:nvPicPr>
        <p:blipFill>
          <a:blip r:embed="rId7"/>
          <a:srcRect l="13811" r="13811"/>
          <a:stretch/>
        </p:blipFill>
        <p:spPr bwMode="auto">
          <a:xfrm>
            <a:off x="7616721" y="1727133"/>
            <a:ext cx="1228001" cy="1227760"/>
          </a:xfrm>
          <a:prstGeom prst="ellipse">
            <a:avLst/>
          </a:prstGeom>
          <a:solidFill>
            <a:schemeClr val="accent2">
              <a:lumMod val="20000"/>
              <a:lumOff val="80000"/>
              <a:alpha val="52549"/>
            </a:schemeClr>
          </a:solidFill>
          <a:ln w="38100">
            <a:solidFill>
              <a:schemeClr val="tx1"/>
            </a:solidFill>
          </a:ln>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AEC1F3DF-8E58-6AA3-4A33-111E71174CC0}"/>
              </a:ext>
            </a:extLst>
          </p:cNvPr>
          <p:cNvSpPr txBox="1"/>
          <p:nvPr/>
        </p:nvSpPr>
        <p:spPr>
          <a:xfrm>
            <a:off x="1902240" y="5253902"/>
            <a:ext cx="2672990" cy="1169551"/>
          </a:xfrm>
          <a:prstGeom prst="rect">
            <a:avLst/>
          </a:prstGeom>
          <a:noFill/>
        </p:spPr>
        <p:txBody>
          <a:bodyPr wrap="square" lIns="91440" tIns="45720" rIns="91440" bIns="45720" anchor="t">
            <a:spAutoFit/>
          </a:bodyPr>
          <a:lstStyle/>
          <a:p>
            <a:pPr algn="ctr"/>
            <a:r>
              <a:rPr lang="en-SG" sz="1600" b="1">
                <a:effectLst/>
                <a:latin typeface="Arial"/>
                <a:cs typeface="Arial"/>
              </a:rPr>
              <a:t>Cluster 4:</a:t>
            </a:r>
          </a:p>
          <a:p>
            <a:pPr algn="ctr"/>
            <a:r>
              <a:rPr lang="en-SG"/>
              <a:t>Rotational Level Players that are assisted for their shots</a:t>
            </a:r>
          </a:p>
        </p:txBody>
      </p:sp>
      <p:sp>
        <p:nvSpPr>
          <p:cNvPr id="31" name="TextBox 30">
            <a:extLst>
              <a:ext uri="{FF2B5EF4-FFF2-40B4-BE49-F238E27FC236}">
                <a16:creationId xmlns:a16="http://schemas.microsoft.com/office/drawing/2014/main" id="{F9975944-1634-0998-EA65-4771F8EC5805}"/>
              </a:ext>
            </a:extLst>
          </p:cNvPr>
          <p:cNvSpPr txBox="1"/>
          <p:nvPr/>
        </p:nvSpPr>
        <p:spPr>
          <a:xfrm>
            <a:off x="4544876" y="5253902"/>
            <a:ext cx="2488246" cy="1077218"/>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5: </a:t>
            </a:r>
          </a:p>
          <a:p>
            <a:pPr algn="ctr"/>
            <a:r>
              <a:rPr lang="en-SG" sz="1600">
                <a:latin typeface="Arial" panose="020B0604020202020204" pitchFamily="34" charset="0"/>
                <a:cs typeface="Arial" panose="020B0604020202020204" pitchFamily="34" charset="0"/>
              </a:rPr>
              <a:t>Decent Level Players that are not good passes </a:t>
            </a:r>
          </a:p>
          <a:p>
            <a:pPr algn="ctr"/>
            <a:endParaRPr lang="en-SG" sz="1600">
              <a:effectLst/>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B00ECBF2-43E6-67EE-9663-646CFAF4A269}"/>
              </a:ext>
            </a:extLst>
          </p:cNvPr>
          <p:cNvSpPr txBox="1"/>
          <p:nvPr/>
        </p:nvSpPr>
        <p:spPr>
          <a:xfrm>
            <a:off x="7070947" y="5251610"/>
            <a:ext cx="2319547" cy="584775"/>
          </a:xfrm>
          <a:prstGeom prst="rect">
            <a:avLst/>
          </a:prstGeom>
          <a:noFill/>
        </p:spPr>
        <p:txBody>
          <a:bodyPr wrap="square">
            <a:spAutoFit/>
          </a:bodyPr>
          <a:lstStyle/>
          <a:p>
            <a:pPr algn="ctr"/>
            <a:r>
              <a:rPr lang="en-SG" sz="1600" b="1">
                <a:effectLst/>
                <a:latin typeface="Arial" panose="020B0604020202020204" pitchFamily="34" charset="0"/>
                <a:cs typeface="Arial" panose="020B0604020202020204" pitchFamily="34" charset="0"/>
              </a:rPr>
              <a:t>Cluster 6:</a:t>
            </a:r>
          </a:p>
          <a:p>
            <a:pPr algn="ctr"/>
            <a:r>
              <a:rPr lang="en-SG" sz="1600">
                <a:effectLst/>
                <a:latin typeface="Arial" panose="020B0604020202020204" pitchFamily="34" charset="0"/>
                <a:cs typeface="Arial" panose="020B0604020202020204" pitchFamily="34" charset="0"/>
              </a:rPr>
              <a:t> Effective Shooters</a:t>
            </a:r>
          </a:p>
        </p:txBody>
      </p:sp>
      <p:sp>
        <p:nvSpPr>
          <p:cNvPr id="36" name="TextBox 35">
            <a:extLst>
              <a:ext uri="{FF2B5EF4-FFF2-40B4-BE49-F238E27FC236}">
                <a16:creationId xmlns:a16="http://schemas.microsoft.com/office/drawing/2014/main" id="{4B5600B2-DF02-85A1-4F61-C3D48CA902CA}"/>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a:latin typeface="Arial"/>
                <a:cs typeface="Arial"/>
              </a:rPr>
              <a:t>K-Means Clustering: </a:t>
            </a:r>
            <a:r>
              <a:rPr lang="en-US" sz="2000" b="1">
                <a:solidFill>
                  <a:schemeClr val="tx1"/>
                </a:solidFill>
                <a:latin typeface="Arial"/>
                <a:cs typeface="Arial"/>
              </a:rPr>
              <a:t>While not ideal, we were able to form 6 Clusters, and interpreted them as such</a:t>
            </a:r>
            <a:endParaRPr lang="en-US" sz="2000">
              <a:solidFill>
                <a:schemeClr val="tx1"/>
              </a:solidFill>
            </a:endParaRPr>
          </a:p>
        </p:txBody>
      </p:sp>
      <p:sp>
        <p:nvSpPr>
          <p:cNvPr id="37" name="Rectangle 36">
            <a:extLst>
              <a:ext uri="{FF2B5EF4-FFF2-40B4-BE49-F238E27FC236}">
                <a16:creationId xmlns:a16="http://schemas.microsoft.com/office/drawing/2014/main" id="{DD502FB0-6FEA-297A-7F47-69D679526283}"/>
              </a:ext>
            </a:extLst>
          </p:cNvPr>
          <p:cNvSpPr/>
          <p:nvPr/>
        </p:nvSpPr>
        <p:spPr>
          <a:xfrm>
            <a:off x="379413" y="873004"/>
            <a:ext cx="10755434"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Interpreting the 6 Clusters</a:t>
            </a:r>
            <a:endParaRPr lang="en-US">
              <a:solidFill>
                <a:schemeClr val="bg1"/>
              </a:solidFill>
            </a:endParaRPr>
          </a:p>
        </p:txBody>
      </p:sp>
      <p:cxnSp>
        <p:nvCxnSpPr>
          <p:cNvPr id="2" name="Straight Connector 1">
            <a:extLst>
              <a:ext uri="{FF2B5EF4-FFF2-40B4-BE49-F238E27FC236}">
                <a16:creationId xmlns:a16="http://schemas.microsoft.com/office/drawing/2014/main" id="{FDE65504-F8E9-9123-A506-FEC52F6187D8}"/>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170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Putting it together: We are now able to study the composition of NBA teams by the Clusters generated by both Clustering Models</a:t>
            </a:r>
            <a:endParaRPr lang="en-US" dirty="0">
              <a:cs typeface="Calibri"/>
            </a:endParaRPr>
          </a:p>
        </p:txBody>
      </p:sp>
      <p:cxnSp>
        <p:nvCxnSpPr>
          <p:cNvPr id="40" name="Straight Connector 39">
            <a:extLst>
              <a:ext uri="{FF2B5EF4-FFF2-40B4-BE49-F238E27FC236}">
                <a16:creationId xmlns:a16="http://schemas.microsoft.com/office/drawing/2014/main" id="{86BBE7E4-B9E7-35CC-6892-6BB052C3C929}"/>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FD4D756-3A7D-7970-6E39-99BDD210559E}"/>
              </a:ext>
            </a:extLst>
          </p:cNvPr>
          <p:cNvPicPr>
            <a:picLocks noChangeAspect="1"/>
          </p:cNvPicPr>
          <p:nvPr/>
        </p:nvPicPr>
        <p:blipFill>
          <a:blip r:embed="rId2"/>
          <a:stretch>
            <a:fillRect/>
          </a:stretch>
        </p:blipFill>
        <p:spPr>
          <a:xfrm>
            <a:off x="615950" y="1281519"/>
            <a:ext cx="4384675" cy="2147481"/>
          </a:xfrm>
          <a:prstGeom prst="rect">
            <a:avLst/>
          </a:prstGeom>
        </p:spPr>
      </p:pic>
      <p:pic>
        <p:nvPicPr>
          <p:cNvPr id="6" name="Picture 5">
            <a:extLst>
              <a:ext uri="{FF2B5EF4-FFF2-40B4-BE49-F238E27FC236}">
                <a16:creationId xmlns:a16="http://schemas.microsoft.com/office/drawing/2014/main" id="{65DE4B1B-1721-64AC-1BA2-48F99B3F1CD2}"/>
              </a:ext>
            </a:extLst>
          </p:cNvPr>
          <p:cNvPicPr>
            <a:picLocks noChangeAspect="1"/>
          </p:cNvPicPr>
          <p:nvPr/>
        </p:nvPicPr>
        <p:blipFill>
          <a:blip r:embed="rId3"/>
          <a:stretch>
            <a:fillRect/>
          </a:stretch>
        </p:blipFill>
        <p:spPr>
          <a:xfrm>
            <a:off x="680705" y="3900663"/>
            <a:ext cx="4319920" cy="2202092"/>
          </a:xfrm>
          <a:prstGeom prst="rect">
            <a:avLst/>
          </a:prstGeom>
        </p:spPr>
      </p:pic>
      <p:sp>
        <p:nvSpPr>
          <p:cNvPr id="41" name="Rectangle 40">
            <a:extLst>
              <a:ext uri="{FF2B5EF4-FFF2-40B4-BE49-F238E27FC236}">
                <a16:creationId xmlns:a16="http://schemas.microsoft.com/office/drawing/2014/main" id="{8B60CA69-C956-F6C0-D411-ED170276639E}"/>
              </a:ext>
            </a:extLst>
          </p:cNvPr>
          <p:cNvSpPr/>
          <p:nvPr/>
        </p:nvSpPr>
        <p:spPr>
          <a:xfrm>
            <a:off x="615950" y="1086132"/>
            <a:ext cx="4384675" cy="456917"/>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HAC</a:t>
            </a:r>
          </a:p>
        </p:txBody>
      </p:sp>
      <p:sp>
        <p:nvSpPr>
          <p:cNvPr id="42" name="Rectangle 41">
            <a:extLst>
              <a:ext uri="{FF2B5EF4-FFF2-40B4-BE49-F238E27FC236}">
                <a16:creationId xmlns:a16="http://schemas.microsoft.com/office/drawing/2014/main" id="{19FF9C60-292C-0822-99A0-BCEF64724441}"/>
              </a:ext>
            </a:extLst>
          </p:cNvPr>
          <p:cNvSpPr/>
          <p:nvPr/>
        </p:nvSpPr>
        <p:spPr>
          <a:xfrm>
            <a:off x="615949" y="3686492"/>
            <a:ext cx="4384675" cy="456917"/>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K-Means</a:t>
            </a:r>
          </a:p>
        </p:txBody>
      </p:sp>
      <p:sp>
        <p:nvSpPr>
          <p:cNvPr id="7" name="Cross 6">
            <a:extLst>
              <a:ext uri="{FF2B5EF4-FFF2-40B4-BE49-F238E27FC236}">
                <a16:creationId xmlns:a16="http://schemas.microsoft.com/office/drawing/2014/main" id="{20ED6084-75EE-F3D7-958C-91A82888E0F2}"/>
              </a:ext>
            </a:extLst>
          </p:cNvPr>
          <p:cNvSpPr/>
          <p:nvPr/>
        </p:nvSpPr>
        <p:spPr>
          <a:xfrm>
            <a:off x="5576153" y="3162084"/>
            <a:ext cx="519847" cy="533832"/>
          </a:xfrm>
          <a:prstGeom prst="plus">
            <a:avLst>
              <a:gd name="adj" fmla="val 3949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8265A2-B8FC-9696-EC76-A0B22A220D3D}"/>
              </a:ext>
            </a:extLst>
          </p:cNvPr>
          <p:cNvPicPr>
            <a:picLocks noChangeAspect="1"/>
          </p:cNvPicPr>
          <p:nvPr/>
        </p:nvPicPr>
        <p:blipFill rotWithShape="1">
          <a:blip r:embed="rId4"/>
          <a:srcRect l="3308" t="2369" r="73512" b="4683"/>
          <a:stretch/>
        </p:blipFill>
        <p:spPr>
          <a:xfrm>
            <a:off x="6872557" y="1543049"/>
            <a:ext cx="1657350" cy="4190594"/>
          </a:xfrm>
          <a:prstGeom prst="rect">
            <a:avLst/>
          </a:prstGeom>
        </p:spPr>
      </p:pic>
      <p:pic>
        <p:nvPicPr>
          <p:cNvPr id="9" name="Picture 8">
            <a:extLst>
              <a:ext uri="{FF2B5EF4-FFF2-40B4-BE49-F238E27FC236}">
                <a16:creationId xmlns:a16="http://schemas.microsoft.com/office/drawing/2014/main" id="{1EB3DC93-2EFE-F1EE-6CA8-CD06331AA14A}"/>
              </a:ext>
            </a:extLst>
          </p:cNvPr>
          <p:cNvPicPr>
            <a:picLocks noChangeAspect="1"/>
          </p:cNvPicPr>
          <p:nvPr/>
        </p:nvPicPr>
        <p:blipFill rotWithShape="1">
          <a:blip r:embed="rId5"/>
          <a:srcRect l="1581" t="8342" r="29273"/>
          <a:stretch/>
        </p:blipFill>
        <p:spPr>
          <a:xfrm>
            <a:off x="8573622" y="1543049"/>
            <a:ext cx="1800225" cy="4190595"/>
          </a:xfrm>
          <a:prstGeom prst="rect">
            <a:avLst/>
          </a:prstGeom>
        </p:spPr>
      </p:pic>
    </p:spTree>
    <p:extLst>
      <p:ext uri="{BB962C8B-B14F-4D97-AF65-F5344CB8AC3E}">
        <p14:creationId xmlns:p14="http://schemas.microsoft.com/office/powerpoint/2010/main" val="127409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Analysing Team Composition by Clusters</a:t>
            </a:r>
            <a:endParaRPr lang="en-US" dirty="0">
              <a:cs typeface="Calibri"/>
            </a:endParaRPr>
          </a:p>
        </p:txBody>
      </p:sp>
      <p:pic>
        <p:nvPicPr>
          <p:cNvPr id="30" name="Picture 30" descr="Chart&#10;&#10;Description automatically generated">
            <a:extLst>
              <a:ext uri="{FF2B5EF4-FFF2-40B4-BE49-F238E27FC236}">
                <a16:creationId xmlns:a16="http://schemas.microsoft.com/office/drawing/2014/main" id="{ACF44672-A519-DA92-3A2B-2F86F37A0CC1}"/>
              </a:ext>
            </a:extLst>
          </p:cNvPr>
          <p:cNvPicPr>
            <a:picLocks noChangeAspect="1"/>
          </p:cNvPicPr>
          <p:nvPr/>
        </p:nvPicPr>
        <p:blipFill>
          <a:blip r:embed="rId2"/>
          <a:stretch>
            <a:fillRect/>
          </a:stretch>
        </p:blipFill>
        <p:spPr>
          <a:xfrm>
            <a:off x="1142954" y="848303"/>
            <a:ext cx="6000796" cy="1190800"/>
          </a:xfrm>
          <a:prstGeom prst="rect">
            <a:avLst/>
          </a:prstGeom>
        </p:spPr>
      </p:pic>
      <p:pic>
        <p:nvPicPr>
          <p:cNvPr id="31" name="Picture 31" descr="Chart&#10;&#10;Description automatically generated">
            <a:extLst>
              <a:ext uri="{FF2B5EF4-FFF2-40B4-BE49-F238E27FC236}">
                <a16:creationId xmlns:a16="http://schemas.microsoft.com/office/drawing/2014/main" id="{1D408D7A-0EE3-949C-B085-4CAAD3BBF4E9}"/>
              </a:ext>
            </a:extLst>
          </p:cNvPr>
          <p:cNvPicPr>
            <a:picLocks noChangeAspect="1"/>
          </p:cNvPicPr>
          <p:nvPr/>
        </p:nvPicPr>
        <p:blipFill>
          <a:blip r:embed="rId3"/>
          <a:stretch>
            <a:fillRect/>
          </a:stretch>
        </p:blipFill>
        <p:spPr>
          <a:xfrm>
            <a:off x="1145539" y="2289352"/>
            <a:ext cx="5999702" cy="1186798"/>
          </a:xfrm>
          <a:prstGeom prst="rect">
            <a:avLst/>
          </a:prstGeom>
        </p:spPr>
      </p:pic>
      <p:pic>
        <p:nvPicPr>
          <p:cNvPr id="32" name="Picture 32" descr="Chart&#10;&#10;Description automatically generated">
            <a:extLst>
              <a:ext uri="{FF2B5EF4-FFF2-40B4-BE49-F238E27FC236}">
                <a16:creationId xmlns:a16="http://schemas.microsoft.com/office/drawing/2014/main" id="{46BC8BC5-675A-7664-CECD-F9BE915D16F0}"/>
              </a:ext>
            </a:extLst>
          </p:cNvPr>
          <p:cNvPicPr>
            <a:picLocks noChangeAspect="1"/>
          </p:cNvPicPr>
          <p:nvPr/>
        </p:nvPicPr>
        <p:blipFill>
          <a:blip r:embed="rId4"/>
          <a:stretch>
            <a:fillRect/>
          </a:stretch>
        </p:blipFill>
        <p:spPr>
          <a:xfrm>
            <a:off x="1065514" y="3629312"/>
            <a:ext cx="6064072" cy="1191248"/>
          </a:xfrm>
          <a:prstGeom prst="rect">
            <a:avLst/>
          </a:prstGeom>
        </p:spPr>
      </p:pic>
      <p:pic>
        <p:nvPicPr>
          <p:cNvPr id="33" name="Picture 33" descr="Chart, line chart&#10;&#10;Description automatically generated">
            <a:extLst>
              <a:ext uri="{FF2B5EF4-FFF2-40B4-BE49-F238E27FC236}">
                <a16:creationId xmlns:a16="http://schemas.microsoft.com/office/drawing/2014/main" id="{EAB7A14F-5256-B511-F31F-067637A15E89}"/>
              </a:ext>
            </a:extLst>
          </p:cNvPr>
          <p:cNvPicPr>
            <a:picLocks noChangeAspect="1"/>
          </p:cNvPicPr>
          <p:nvPr/>
        </p:nvPicPr>
        <p:blipFill>
          <a:blip r:embed="rId5"/>
          <a:stretch>
            <a:fillRect/>
          </a:stretch>
        </p:blipFill>
        <p:spPr>
          <a:xfrm>
            <a:off x="1068007" y="4923830"/>
            <a:ext cx="6065278" cy="1259318"/>
          </a:xfrm>
          <a:prstGeom prst="rect">
            <a:avLst/>
          </a:prstGeom>
        </p:spPr>
      </p:pic>
      <p:pic>
        <p:nvPicPr>
          <p:cNvPr id="34" name="Picture 34">
            <a:extLst>
              <a:ext uri="{FF2B5EF4-FFF2-40B4-BE49-F238E27FC236}">
                <a16:creationId xmlns:a16="http://schemas.microsoft.com/office/drawing/2014/main" id="{6F393D65-CC2E-4C34-A828-2A5300A56641}"/>
              </a:ext>
            </a:extLst>
          </p:cNvPr>
          <p:cNvPicPr>
            <a:picLocks noChangeAspect="1"/>
          </p:cNvPicPr>
          <p:nvPr/>
        </p:nvPicPr>
        <p:blipFill>
          <a:blip r:embed="rId6"/>
          <a:stretch>
            <a:fillRect/>
          </a:stretch>
        </p:blipFill>
        <p:spPr>
          <a:xfrm>
            <a:off x="7419576" y="806091"/>
            <a:ext cx="3359326" cy="1275223"/>
          </a:xfrm>
          <a:prstGeom prst="rect">
            <a:avLst/>
          </a:prstGeom>
        </p:spPr>
      </p:pic>
      <p:cxnSp>
        <p:nvCxnSpPr>
          <p:cNvPr id="40" name="Straight Connector 39">
            <a:extLst>
              <a:ext uri="{FF2B5EF4-FFF2-40B4-BE49-F238E27FC236}">
                <a16:creationId xmlns:a16="http://schemas.microsoft.com/office/drawing/2014/main" id="{86BBE7E4-B9E7-35CC-6892-6BB052C3C929}"/>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248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Analysing Team Composition by Clusters</a:t>
            </a:r>
            <a:endParaRPr lang="en-US" dirty="0">
              <a:cs typeface="Calibri"/>
            </a:endParaRPr>
          </a:p>
        </p:txBody>
      </p:sp>
      <p:pic>
        <p:nvPicPr>
          <p:cNvPr id="30" name="Picture 30" descr="Chart&#10;&#10;Description automatically generated">
            <a:extLst>
              <a:ext uri="{FF2B5EF4-FFF2-40B4-BE49-F238E27FC236}">
                <a16:creationId xmlns:a16="http://schemas.microsoft.com/office/drawing/2014/main" id="{ACF44672-A519-DA92-3A2B-2F86F37A0CC1}"/>
              </a:ext>
            </a:extLst>
          </p:cNvPr>
          <p:cNvPicPr>
            <a:picLocks noChangeAspect="1"/>
          </p:cNvPicPr>
          <p:nvPr/>
        </p:nvPicPr>
        <p:blipFill>
          <a:blip r:embed="rId2"/>
          <a:stretch>
            <a:fillRect/>
          </a:stretch>
        </p:blipFill>
        <p:spPr>
          <a:xfrm>
            <a:off x="1142954" y="848303"/>
            <a:ext cx="6000796" cy="1190800"/>
          </a:xfrm>
          <a:prstGeom prst="rect">
            <a:avLst/>
          </a:prstGeom>
        </p:spPr>
      </p:pic>
      <p:pic>
        <p:nvPicPr>
          <p:cNvPr id="31" name="Picture 31" descr="Chart&#10;&#10;Description automatically generated">
            <a:extLst>
              <a:ext uri="{FF2B5EF4-FFF2-40B4-BE49-F238E27FC236}">
                <a16:creationId xmlns:a16="http://schemas.microsoft.com/office/drawing/2014/main" id="{1D408D7A-0EE3-949C-B085-4CAAD3BBF4E9}"/>
              </a:ext>
            </a:extLst>
          </p:cNvPr>
          <p:cNvPicPr>
            <a:picLocks noChangeAspect="1"/>
          </p:cNvPicPr>
          <p:nvPr/>
        </p:nvPicPr>
        <p:blipFill>
          <a:blip r:embed="rId3"/>
          <a:stretch>
            <a:fillRect/>
          </a:stretch>
        </p:blipFill>
        <p:spPr>
          <a:xfrm>
            <a:off x="1145539" y="2289352"/>
            <a:ext cx="5999702" cy="1186798"/>
          </a:xfrm>
          <a:prstGeom prst="rect">
            <a:avLst/>
          </a:prstGeom>
        </p:spPr>
      </p:pic>
      <p:pic>
        <p:nvPicPr>
          <p:cNvPr id="32" name="Picture 32" descr="Chart&#10;&#10;Description automatically generated">
            <a:extLst>
              <a:ext uri="{FF2B5EF4-FFF2-40B4-BE49-F238E27FC236}">
                <a16:creationId xmlns:a16="http://schemas.microsoft.com/office/drawing/2014/main" id="{46BC8BC5-675A-7664-CECD-F9BE915D16F0}"/>
              </a:ext>
            </a:extLst>
          </p:cNvPr>
          <p:cNvPicPr>
            <a:picLocks noChangeAspect="1"/>
          </p:cNvPicPr>
          <p:nvPr/>
        </p:nvPicPr>
        <p:blipFill>
          <a:blip r:embed="rId4"/>
          <a:stretch>
            <a:fillRect/>
          </a:stretch>
        </p:blipFill>
        <p:spPr>
          <a:xfrm>
            <a:off x="1065514" y="3629312"/>
            <a:ext cx="6064072" cy="1191248"/>
          </a:xfrm>
          <a:prstGeom prst="rect">
            <a:avLst/>
          </a:prstGeom>
        </p:spPr>
      </p:pic>
      <p:pic>
        <p:nvPicPr>
          <p:cNvPr id="33" name="Picture 33" descr="Chart, line chart&#10;&#10;Description automatically generated">
            <a:extLst>
              <a:ext uri="{FF2B5EF4-FFF2-40B4-BE49-F238E27FC236}">
                <a16:creationId xmlns:a16="http://schemas.microsoft.com/office/drawing/2014/main" id="{EAB7A14F-5256-B511-F31F-067637A15E89}"/>
              </a:ext>
            </a:extLst>
          </p:cNvPr>
          <p:cNvPicPr>
            <a:picLocks noChangeAspect="1"/>
          </p:cNvPicPr>
          <p:nvPr/>
        </p:nvPicPr>
        <p:blipFill>
          <a:blip r:embed="rId5"/>
          <a:stretch>
            <a:fillRect/>
          </a:stretch>
        </p:blipFill>
        <p:spPr>
          <a:xfrm>
            <a:off x="1068007" y="4923830"/>
            <a:ext cx="6065278" cy="1259318"/>
          </a:xfrm>
          <a:prstGeom prst="rect">
            <a:avLst/>
          </a:prstGeom>
        </p:spPr>
      </p:pic>
      <p:pic>
        <p:nvPicPr>
          <p:cNvPr id="34" name="Picture 34">
            <a:extLst>
              <a:ext uri="{FF2B5EF4-FFF2-40B4-BE49-F238E27FC236}">
                <a16:creationId xmlns:a16="http://schemas.microsoft.com/office/drawing/2014/main" id="{6F393D65-CC2E-4C34-A828-2A5300A56641}"/>
              </a:ext>
            </a:extLst>
          </p:cNvPr>
          <p:cNvPicPr>
            <a:picLocks noChangeAspect="1"/>
          </p:cNvPicPr>
          <p:nvPr/>
        </p:nvPicPr>
        <p:blipFill>
          <a:blip r:embed="rId6"/>
          <a:stretch>
            <a:fillRect/>
          </a:stretch>
        </p:blipFill>
        <p:spPr>
          <a:xfrm>
            <a:off x="7419576" y="806091"/>
            <a:ext cx="3359326" cy="1275223"/>
          </a:xfrm>
          <a:prstGeom prst="rect">
            <a:avLst/>
          </a:prstGeom>
        </p:spPr>
      </p:pic>
      <p:sp>
        <p:nvSpPr>
          <p:cNvPr id="37" name="Rectangle 36">
            <a:extLst>
              <a:ext uri="{FF2B5EF4-FFF2-40B4-BE49-F238E27FC236}">
                <a16:creationId xmlns:a16="http://schemas.microsoft.com/office/drawing/2014/main" id="{8E896BFD-F182-C7CD-015A-821D54ABF2CF}"/>
              </a:ext>
            </a:extLst>
          </p:cNvPr>
          <p:cNvSpPr/>
          <p:nvPr/>
        </p:nvSpPr>
        <p:spPr>
          <a:xfrm>
            <a:off x="7403921" y="700090"/>
            <a:ext cx="3374979" cy="14832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FE4475-9600-89AC-1A0F-3997D5D9248B}"/>
              </a:ext>
            </a:extLst>
          </p:cNvPr>
          <p:cNvSpPr/>
          <p:nvPr/>
        </p:nvSpPr>
        <p:spPr>
          <a:xfrm>
            <a:off x="4143353" y="2183319"/>
            <a:ext cx="3260568" cy="13427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44438FB-D8B1-0F57-0FF6-7E88FD48ECC4}"/>
              </a:ext>
            </a:extLst>
          </p:cNvPr>
          <p:cNvSpPr/>
          <p:nvPr/>
        </p:nvSpPr>
        <p:spPr>
          <a:xfrm>
            <a:off x="964784" y="810781"/>
            <a:ext cx="3178569" cy="13725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C1FB69-3E16-ABA0-CA28-D5A545097ED0}"/>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11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Hierarchical Agglomerative Clustering: Analysing Team Composition by Clusters</a:t>
            </a:r>
            <a:endParaRPr lang="en-US" sz="2000" dirty="0">
              <a:cs typeface="Calibri"/>
            </a:endParaRPr>
          </a:p>
        </p:txBody>
      </p:sp>
      <p:pic>
        <p:nvPicPr>
          <p:cNvPr id="30" name="Picture 30" descr="Chart&#10;&#10;Description automatically generated">
            <a:extLst>
              <a:ext uri="{FF2B5EF4-FFF2-40B4-BE49-F238E27FC236}">
                <a16:creationId xmlns:a16="http://schemas.microsoft.com/office/drawing/2014/main" id="{ACF44672-A519-DA92-3A2B-2F86F37A0CC1}"/>
              </a:ext>
            </a:extLst>
          </p:cNvPr>
          <p:cNvPicPr>
            <a:picLocks noChangeAspect="1"/>
          </p:cNvPicPr>
          <p:nvPr/>
        </p:nvPicPr>
        <p:blipFill rotWithShape="1">
          <a:blip r:embed="rId2"/>
          <a:srcRect r="49524"/>
          <a:stretch/>
        </p:blipFill>
        <p:spPr>
          <a:xfrm>
            <a:off x="1085802" y="819726"/>
            <a:ext cx="4086271" cy="1606451"/>
          </a:xfrm>
          <a:prstGeom prst="rect">
            <a:avLst/>
          </a:prstGeom>
        </p:spPr>
      </p:pic>
      <p:pic>
        <p:nvPicPr>
          <p:cNvPr id="31" name="Picture 31" descr="Chart&#10;&#10;Description automatically generated">
            <a:extLst>
              <a:ext uri="{FF2B5EF4-FFF2-40B4-BE49-F238E27FC236}">
                <a16:creationId xmlns:a16="http://schemas.microsoft.com/office/drawing/2014/main" id="{1D408D7A-0EE3-949C-B085-4CAAD3BBF4E9}"/>
              </a:ext>
            </a:extLst>
          </p:cNvPr>
          <p:cNvPicPr>
            <a:picLocks noChangeAspect="1"/>
          </p:cNvPicPr>
          <p:nvPr/>
        </p:nvPicPr>
        <p:blipFill rotWithShape="1">
          <a:blip r:embed="rId3"/>
          <a:srcRect l="50443"/>
          <a:stretch/>
        </p:blipFill>
        <p:spPr>
          <a:xfrm>
            <a:off x="954459" y="2454752"/>
            <a:ext cx="4024647" cy="1606450"/>
          </a:xfrm>
          <a:prstGeom prst="rect">
            <a:avLst/>
          </a:prstGeom>
        </p:spPr>
      </p:pic>
      <p:pic>
        <p:nvPicPr>
          <p:cNvPr id="34" name="Picture 34">
            <a:extLst>
              <a:ext uri="{FF2B5EF4-FFF2-40B4-BE49-F238E27FC236}">
                <a16:creationId xmlns:a16="http://schemas.microsoft.com/office/drawing/2014/main" id="{6F393D65-CC2E-4C34-A828-2A5300A56641}"/>
              </a:ext>
            </a:extLst>
          </p:cNvPr>
          <p:cNvPicPr>
            <a:picLocks noChangeAspect="1"/>
          </p:cNvPicPr>
          <p:nvPr/>
        </p:nvPicPr>
        <p:blipFill>
          <a:blip r:embed="rId4"/>
          <a:stretch>
            <a:fillRect/>
          </a:stretch>
        </p:blipFill>
        <p:spPr>
          <a:xfrm>
            <a:off x="1006364" y="4181286"/>
            <a:ext cx="4086272" cy="1551177"/>
          </a:xfrm>
          <a:prstGeom prst="rect">
            <a:avLst/>
          </a:prstGeom>
        </p:spPr>
      </p:pic>
      <p:sp>
        <p:nvSpPr>
          <p:cNvPr id="9" name="Rectangle 8">
            <a:extLst>
              <a:ext uri="{FF2B5EF4-FFF2-40B4-BE49-F238E27FC236}">
                <a16:creationId xmlns:a16="http://schemas.microsoft.com/office/drawing/2014/main" id="{D5C5E229-9122-23C6-8E22-05ADC1181112}"/>
              </a:ext>
            </a:extLst>
          </p:cNvPr>
          <p:cNvSpPr/>
          <p:nvPr/>
        </p:nvSpPr>
        <p:spPr>
          <a:xfrm>
            <a:off x="6552578" y="912480"/>
            <a:ext cx="4488801" cy="50289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panose="020B0604020202020204" pitchFamily="34" charset="0"/>
                <a:cs typeface="Arial" panose="020B0604020202020204" pitchFamily="34" charset="0"/>
              </a:rPr>
              <a:t>Analysis</a:t>
            </a:r>
          </a:p>
        </p:txBody>
      </p:sp>
      <p:sp>
        <p:nvSpPr>
          <p:cNvPr id="10" name="Rectangle 9">
            <a:extLst>
              <a:ext uri="{FF2B5EF4-FFF2-40B4-BE49-F238E27FC236}">
                <a16:creationId xmlns:a16="http://schemas.microsoft.com/office/drawing/2014/main" id="{7A5A237D-9E80-3790-BF9B-CB3B6F1C213E}"/>
              </a:ext>
            </a:extLst>
          </p:cNvPr>
          <p:cNvSpPr/>
          <p:nvPr/>
        </p:nvSpPr>
        <p:spPr>
          <a:xfrm>
            <a:off x="6552578" y="1600859"/>
            <a:ext cx="4488801"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dirty="0">
                <a:solidFill>
                  <a:schemeClr val="tx1"/>
                </a:solidFill>
                <a:latin typeface="Arial"/>
                <a:cs typeface="Arial"/>
              </a:rPr>
              <a:t>We focus on Cluster 1, 4 &amp; 9</a:t>
            </a:r>
            <a:endParaRPr lang="en-US" sz="1600" dirty="0">
              <a:solidFill>
                <a:schemeClr val="tx1"/>
              </a:solidFill>
              <a:ea typeface="+mn-lt"/>
              <a:cs typeface="+mn-lt"/>
            </a:endParaRPr>
          </a:p>
        </p:txBody>
      </p:sp>
      <p:sp>
        <p:nvSpPr>
          <p:cNvPr id="11" name="Rectangle 10">
            <a:extLst>
              <a:ext uri="{FF2B5EF4-FFF2-40B4-BE49-F238E27FC236}">
                <a16:creationId xmlns:a16="http://schemas.microsoft.com/office/drawing/2014/main" id="{CAE7F90B-38D7-4465-35F2-3D6446A4F295}"/>
              </a:ext>
            </a:extLst>
          </p:cNvPr>
          <p:cNvSpPr/>
          <p:nvPr/>
        </p:nvSpPr>
        <p:spPr>
          <a:xfrm>
            <a:off x="6582477" y="2319094"/>
            <a:ext cx="4458902" cy="1312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dirty="0">
                <a:solidFill>
                  <a:schemeClr val="tx1"/>
                </a:solidFill>
                <a:latin typeface="Arial"/>
                <a:cs typeface="Arial"/>
              </a:rPr>
              <a:t>The downward trend in </a:t>
            </a:r>
            <a:r>
              <a:rPr lang="en-SG" sz="1600" b="1" dirty="0">
                <a:solidFill>
                  <a:schemeClr val="tx1"/>
                </a:solidFill>
                <a:latin typeface="Arial"/>
                <a:cs typeface="Arial"/>
              </a:rPr>
              <a:t>Cluster 1 </a:t>
            </a:r>
            <a:r>
              <a:rPr lang="en-SG" sz="1600" dirty="0">
                <a:solidFill>
                  <a:schemeClr val="tx1"/>
                </a:solidFill>
                <a:latin typeface="Arial"/>
                <a:cs typeface="Arial"/>
              </a:rPr>
              <a:t>suggests that Top 10 teams comprise of a significantly higher number of players of that Cluster compared to the Middle and Bottom 10</a:t>
            </a:r>
            <a:endParaRPr lang="en-US" sz="1600" dirty="0">
              <a:solidFill>
                <a:schemeClr val="tx1"/>
              </a:solidFill>
              <a:ea typeface="+mn-lt"/>
              <a:cs typeface="+mn-lt"/>
            </a:endParaRPr>
          </a:p>
        </p:txBody>
      </p:sp>
      <p:sp>
        <p:nvSpPr>
          <p:cNvPr id="12" name="Rectangle 11">
            <a:extLst>
              <a:ext uri="{FF2B5EF4-FFF2-40B4-BE49-F238E27FC236}">
                <a16:creationId xmlns:a16="http://schemas.microsoft.com/office/drawing/2014/main" id="{971167BB-5DF7-B307-02E8-C14B7A25019E}"/>
              </a:ext>
            </a:extLst>
          </p:cNvPr>
          <p:cNvSpPr/>
          <p:nvPr/>
        </p:nvSpPr>
        <p:spPr>
          <a:xfrm>
            <a:off x="6582477" y="3839518"/>
            <a:ext cx="4458902" cy="1312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dirty="0">
                <a:solidFill>
                  <a:schemeClr val="tx1"/>
                </a:solidFill>
                <a:latin typeface="Arial"/>
                <a:cs typeface="Arial"/>
              </a:rPr>
              <a:t>The upward trend in </a:t>
            </a:r>
            <a:r>
              <a:rPr lang="en-SG" sz="1600" b="1" dirty="0">
                <a:solidFill>
                  <a:schemeClr val="tx1"/>
                </a:solidFill>
                <a:latin typeface="Arial"/>
                <a:cs typeface="Arial"/>
              </a:rPr>
              <a:t>Cluster 4 &amp; 9 </a:t>
            </a:r>
            <a:r>
              <a:rPr lang="en-SG" sz="1600" dirty="0">
                <a:solidFill>
                  <a:schemeClr val="tx1"/>
                </a:solidFill>
                <a:latin typeface="Arial"/>
                <a:cs typeface="Arial"/>
              </a:rPr>
              <a:t>suggests that the Top 10 teams comprise of a significantly lower number of players of that Cluster compared to the Middle and Bottom 10 </a:t>
            </a:r>
            <a:endParaRPr lang="en-US" sz="1600" dirty="0">
              <a:solidFill>
                <a:schemeClr val="tx1"/>
              </a:solidFill>
              <a:ea typeface="+mn-lt"/>
              <a:cs typeface="+mn-lt"/>
            </a:endParaRPr>
          </a:p>
        </p:txBody>
      </p:sp>
      <p:cxnSp>
        <p:nvCxnSpPr>
          <p:cNvPr id="13" name="Straight Connector 12">
            <a:extLst>
              <a:ext uri="{FF2B5EF4-FFF2-40B4-BE49-F238E27FC236}">
                <a16:creationId xmlns:a16="http://schemas.microsoft.com/office/drawing/2014/main" id="{C2C1151E-5C26-8890-DEFE-81A150EFB2E5}"/>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6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K-Means Clustering: Analysing Team Composition by Clusters</a:t>
            </a:r>
            <a:endParaRPr lang="en-US" sz="2000" dirty="0">
              <a:cs typeface="Calibri"/>
            </a:endParaRPr>
          </a:p>
        </p:txBody>
      </p:sp>
      <p:pic>
        <p:nvPicPr>
          <p:cNvPr id="26" name="Picture 25" descr="A picture containing building&#10;&#10;Description automatically generated">
            <a:extLst>
              <a:ext uri="{FF2B5EF4-FFF2-40B4-BE49-F238E27FC236}">
                <a16:creationId xmlns:a16="http://schemas.microsoft.com/office/drawing/2014/main" id="{AEAE3EA3-354B-5E6E-F4A2-81116ADA30A6}"/>
              </a:ext>
            </a:extLst>
          </p:cNvPr>
          <p:cNvPicPr>
            <a:picLocks noChangeAspect="1"/>
          </p:cNvPicPr>
          <p:nvPr/>
        </p:nvPicPr>
        <p:blipFill rotWithShape="1">
          <a:blip r:embed="rId2"/>
          <a:srcRect t="79534" r="50000" b="1489"/>
          <a:stretch/>
        </p:blipFill>
        <p:spPr>
          <a:xfrm>
            <a:off x="4281290" y="7638382"/>
            <a:ext cx="4067877" cy="1530000"/>
          </a:xfrm>
          <a:prstGeom prst="rect">
            <a:avLst/>
          </a:prstGeom>
        </p:spPr>
      </p:pic>
      <p:pic>
        <p:nvPicPr>
          <p:cNvPr id="6" name="Picture 6" descr="Chart, line chart&#10;&#10;Description automatically generated">
            <a:extLst>
              <a:ext uri="{FF2B5EF4-FFF2-40B4-BE49-F238E27FC236}">
                <a16:creationId xmlns:a16="http://schemas.microsoft.com/office/drawing/2014/main" id="{03E7F8A3-16B8-6EA5-9825-098A6AD098BB}"/>
              </a:ext>
            </a:extLst>
          </p:cNvPr>
          <p:cNvPicPr>
            <a:picLocks noChangeAspect="1"/>
          </p:cNvPicPr>
          <p:nvPr/>
        </p:nvPicPr>
        <p:blipFill>
          <a:blip r:embed="rId3"/>
          <a:stretch>
            <a:fillRect/>
          </a:stretch>
        </p:blipFill>
        <p:spPr>
          <a:xfrm>
            <a:off x="818537" y="912480"/>
            <a:ext cx="5025720" cy="1655459"/>
          </a:xfrm>
          <a:prstGeom prst="rect">
            <a:avLst/>
          </a:prstGeom>
        </p:spPr>
      </p:pic>
      <p:pic>
        <p:nvPicPr>
          <p:cNvPr id="7" name="Picture 7" descr="Chart, line chart&#10;&#10;Description automatically generated">
            <a:extLst>
              <a:ext uri="{FF2B5EF4-FFF2-40B4-BE49-F238E27FC236}">
                <a16:creationId xmlns:a16="http://schemas.microsoft.com/office/drawing/2014/main" id="{98071837-9352-B907-BF59-6AA702A74218}"/>
              </a:ext>
            </a:extLst>
          </p:cNvPr>
          <p:cNvPicPr>
            <a:picLocks noChangeAspect="1"/>
          </p:cNvPicPr>
          <p:nvPr/>
        </p:nvPicPr>
        <p:blipFill>
          <a:blip r:embed="rId4"/>
          <a:stretch>
            <a:fillRect/>
          </a:stretch>
        </p:blipFill>
        <p:spPr>
          <a:xfrm>
            <a:off x="818537" y="2688136"/>
            <a:ext cx="5025720" cy="1659187"/>
          </a:xfrm>
          <a:prstGeom prst="rect">
            <a:avLst/>
          </a:prstGeom>
        </p:spPr>
      </p:pic>
      <p:pic>
        <p:nvPicPr>
          <p:cNvPr id="9" name="Picture 9" descr="Chart, line chart&#10;&#10;Description automatically generated">
            <a:extLst>
              <a:ext uri="{FF2B5EF4-FFF2-40B4-BE49-F238E27FC236}">
                <a16:creationId xmlns:a16="http://schemas.microsoft.com/office/drawing/2014/main" id="{2A39F1A8-0626-ACCC-65E7-6EB62080F57A}"/>
              </a:ext>
            </a:extLst>
          </p:cNvPr>
          <p:cNvPicPr>
            <a:picLocks noChangeAspect="1"/>
          </p:cNvPicPr>
          <p:nvPr/>
        </p:nvPicPr>
        <p:blipFill>
          <a:blip r:embed="rId5"/>
          <a:stretch>
            <a:fillRect/>
          </a:stretch>
        </p:blipFill>
        <p:spPr>
          <a:xfrm>
            <a:off x="825379" y="4419766"/>
            <a:ext cx="5025720" cy="1656993"/>
          </a:xfrm>
          <a:prstGeom prst="rect">
            <a:avLst/>
          </a:prstGeom>
        </p:spPr>
      </p:pic>
      <p:sp>
        <p:nvSpPr>
          <p:cNvPr id="15" name="Rectangle 14">
            <a:extLst>
              <a:ext uri="{FF2B5EF4-FFF2-40B4-BE49-F238E27FC236}">
                <a16:creationId xmlns:a16="http://schemas.microsoft.com/office/drawing/2014/main" id="{14A0E462-C189-C69D-4989-49E140BBACC1}"/>
              </a:ext>
            </a:extLst>
          </p:cNvPr>
          <p:cNvSpPr/>
          <p:nvPr/>
        </p:nvSpPr>
        <p:spPr>
          <a:xfrm>
            <a:off x="6552578" y="912480"/>
            <a:ext cx="4488801" cy="50289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Analysis</a:t>
            </a:r>
          </a:p>
        </p:txBody>
      </p:sp>
      <p:sp>
        <p:nvSpPr>
          <p:cNvPr id="10" name="Rectangle 9">
            <a:extLst>
              <a:ext uri="{FF2B5EF4-FFF2-40B4-BE49-F238E27FC236}">
                <a16:creationId xmlns:a16="http://schemas.microsoft.com/office/drawing/2014/main" id="{DF7A21B0-87D7-8106-8212-541D679DCADC}"/>
              </a:ext>
            </a:extLst>
          </p:cNvPr>
          <p:cNvSpPr/>
          <p:nvPr/>
        </p:nvSpPr>
        <p:spPr>
          <a:xfrm>
            <a:off x="731520" y="836476"/>
            <a:ext cx="2606040" cy="180207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6588F0-D4E1-F78B-9EF3-2CBAB1EC486B}"/>
              </a:ext>
            </a:extLst>
          </p:cNvPr>
          <p:cNvSpPr/>
          <p:nvPr/>
        </p:nvSpPr>
        <p:spPr>
          <a:xfrm>
            <a:off x="3352800" y="2640382"/>
            <a:ext cx="2606040" cy="1754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E53071-AD75-4717-A7D4-5D702A06D4AB}"/>
              </a:ext>
            </a:extLst>
          </p:cNvPr>
          <p:cNvSpPr/>
          <p:nvPr/>
        </p:nvSpPr>
        <p:spPr>
          <a:xfrm>
            <a:off x="6552578" y="1600859"/>
            <a:ext cx="4488801"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dirty="0">
                <a:solidFill>
                  <a:schemeClr val="tx1"/>
                </a:solidFill>
                <a:latin typeface="Arial"/>
                <a:cs typeface="Arial"/>
              </a:rPr>
              <a:t>We focus on Cluster 1 &amp; 4</a:t>
            </a:r>
            <a:endParaRPr lang="en-US" sz="1600" dirty="0">
              <a:solidFill>
                <a:schemeClr val="tx1"/>
              </a:solidFill>
              <a:ea typeface="+mn-lt"/>
              <a:cs typeface="+mn-lt"/>
            </a:endParaRPr>
          </a:p>
        </p:txBody>
      </p:sp>
      <p:sp>
        <p:nvSpPr>
          <p:cNvPr id="29" name="Rectangle 28">
            <a:extLst>
              <a:ext uri="{FF2B5EF4-FFF2-40B4-BE49-F238E27FC236}">
                <a16:creationId xmlns:a16="http://schemas.microsoft.com/office/drawing/2014/main" id="{2B5CEAD3-654C-B066-7B26-E136148F2967}"/>
              </a:ext>
            </a:extLst>
          </p:cNvPr>
          <p:cNvSpPr/>
          <p:nvPr/>
        </p:nvSpPr>
        <p:spPr>
          <a:xfrm>
            <a:off x="6582477" y="2319094"/>
            <a:ext cx="4458902" cy="1312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dirty="0">
                <a:solidFill>
                  <a:schemeClr val="tx1"/>
                </a:solidFill>
                <a:latin typeface="Arial"/>
                <a:cs typeface="Arial"/>
              </a:rPr>
              <a:t>The downward trend in </a:t>
            </a:r>
            <a:r>
              <a:rPr lang="en-SG" sz="1600" b="1" dirty="0">
                <a:solidFill>
                  <a:schemeClr val="tx1"/>
                </a:solidFill>
                <a:latin typeface="Arial"/>
                <a:cs typeface="Arial"/>
              </a:rPr>
              <a:t>Cluster 1 </a:t>
            </a:r>
            <a:r>
              <a:rPr lang="en-SG" sz="1600" dirty="0">
                <a:solidFill>
                  <a:schemeClr val="tx1"/>
                </a:solidFill>
                <a:latin typeface="Arial"/>
                <a:cs typeface="Arial"/>
              </a:rPr>
              <a:t>suggests that Top 10 teams comprise of a significantly higher number of players of that Cluster compared to the Middle and Bottom 10</a:t>
            </a:r>
            <a:endParaRPr lang="en-US" sz="1600" dirty="0">
              <a:solidFill>
                <a:schemeClr val="tx1"/>
              </a:solidFill>
              <a:ea typeface="+mn-lt"/>
              <a:cs typeface="+mn-lt"/>
            </a:endParaRPr>
          </a:p>
        </p:txBody>
      </p:sp>
      <p:sp>
        <p:nvSpPr>
          <p:cNvPr id="30" name="Rectangle 29">
            <a:extLst>
              <a:ext uri="{FF2B5EF4-FFF2-40B4-BE49-F238E27FC236}">
                <a16:creationId xmlns:a16="http://schemas.microsoft.com/office/drawing/2014/main" id="{1191B45E-4C35-A7D7-A67B-64FA427D3627}"/>
              </a:ext>
            </a:extLst>
          </p:cNvPr>
          <p:cNvSpPr/>
          <p:nvPr/>
        </p:nvSpPr>
        <p:spPr>
          <a:xfrm>
            <a:off x="6582477" y="3839518"/>
            <a:ext cx="4458902" cy="1312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dirty="0">
                <a:solidFill>
                  <a:schemeClr val="tx1"/>
                </a:solidFill>
                <a:latin typeface="Arial"/>
                <a:cs typeface="Arial"/>
              </a:rPr>
              <a:t>The upward trend in </a:t>
            </a:r>
            <a:r>
              <a:rPr lang="en-SG" sz="1600" b="1" dirty="0">
                <a:solidFill>
                  <a:schemeClr val="tx1"/>
                </a:solidFill>
                <a:latin typeface="Arial"/>
                <a:cs typeface="Arial"/>
              </a:rPr>
              <a:t>Cluster 4 </a:t>
            </a:r>
            <a:r>
              <a:rPr lang="en-SG" sz="1600" dirty="0">
                <a:solidFill>
                  <a:schemeClr val="tx1"/>
                </a:solidFill>
                <a:latin typeface="Arial"/>
                <a:cs typeface="Arial"/>
              </a:rPr>
              <a:t>suggests that the Top 10 teams comprise of a significantly lower number of players of that Cluster compared to the Middle and Bottom 10 </a:t>
            </a:r>
            <a:endParaRPr lang="en-US" sz="1600" dirty="0">
              <a:solidFill>
                <a:schemeClr val="tx1"/>
              </a:solidFill>
              <a:ea typeface="+mn-lt"/>
              <a:cs typeface="+mn-lt"/>
            </a:endParaRPr>
          </a:p>
        </p:txBody>
      </p:sp>
      <p:cxnSp>
        <p:nvCxnSpPr>
          <p:cNvPr id="31" name="Straight Connector 30">
            <a:extLst>
              <a:ext uri="{FF2B5EF4-FFF2-40B4-BE49-F238E27FC236}">
                <a16:creationId xmlns:a16="http://schemas.microsoft.com/office/drawing/2014/main" id="{04A093FA-8901-F4C4-BE11-3B4937F9D8AF}"/>
              </a:ext>
            </a:extLst>
          </p:cNvPr>
          <p:cNvCxnSpPr>
            <a:cxnSpLocks/>
          </p:cNvCxnSpPr>
          <p:nvPr/>
        </p:nvCxnSpPr>
        <p:spPr>
          <a:xfrm>
            <a:off x="6543481"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64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rPr>
              <a:t>How might we provide more </a:t>
            </a:r>
            <a:r>
              <a:rPr lang="en-SG" sz="2000" b="1" dirty="0">
                <a:solidFill>
                  <a:srgbClr val="C00000"/>
                </a:solidFill>
                <a:latin typeface="Arial"/>
              </a:rPr>
              <a:t>insightful</a:t>
            </a:r>
            <a:r>
              <a:rPr lang="en-SG" sz="2000" b="1" dirty="0">
                <a:latin typeface="Arial"/>
              </a:rPr>
              <a:t> recommendations on </a:t>
            </a:r>
            <a:r>
              <a:rPr lang="en-SG" sz="2000" b="1" dirty="0">
                <a:solidFill>
                  <a:srgbClr val="C00000"/>
                </a:solidFill>
                <a:latin typeface="Arial"/>
              </a:rPr>
              <a:t>team composition </a:t>
            </a:r>
            <a:r>
              <a:rPr lang="en-SG" sz="2000" b="1" dirty="0">
                <a:latin typeface="Arial"/>
              </a:rPr>
              <a:t>to today's managers to deal with this complexity?</a:t>
            </a:r>
            <a:endParaRPr lang="en-US" sz="2000" dirty="0">
              <a:cs typeface="Calibri" panose="020F0502020204030204"/>
            </a:endParaRPr>
          </a:p>
        </p:txBody>
      </p:sp>
      <p:sp>
        <p:nvSpPr>
          <p:cNvPr id="9" name="Rectangle 8">
            <a:extLst>
              <a:ext uri="{FF2B5EF4-FFF2-40B4-BE49-F238E27FC236}">
                <a16:creationId xmlns:a16="http://schemas.microsoft.com/office/drawing/2014/main" id="{C3B76B86-7CAE-B942-14BD-44EEF95CF6B4}"/>
              </a:ext>
            </a:extLst>
          </p:cNvPr>
          <p:cNvSpPr/>
          <p:nvPr/>
        </p:nvSpPr>
        <p:spPr>
          <a:xfrm>
            <a:off x="422287" y="970522"/>
            <a:ext cx="11052988"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FFFF"/>
                </a:solidFill>
                <a:latin typeface="Arial"/>
                <a:cs typeface="Arial"/>
              </a:rPr>
              <a:t>Key Recommendations Derived</a:t>
            </a:r>
            <a:endParaRPr lang="en-US"/>
          </a:p>
        </p:txBody>
      </p:sp>
      <p:sp>
        <p:nvSpPr>
          <p:cNvPr id="10" name="Rectangle 9">
            <a:extLst>
              <a:ext uri="{FF2B5EF4-FFF2-40B4-BE49-F238E27FC236}">
                <a16:creationId xmlns:a16="http://schemas.microsoft.com/office/drawing/2014/main" id="{82366343-41D5-772B-7DDB-42545F65C7A4}"/>
              </a:ext>
            </a:extLst>
          </p:cNvPr>
          <p:cNvSpPr/>
          <p:nvPr/>
        </p:nvSpPr>
        <p:spPr>
          <a:xfrm>
            <a:off x="8355330" y="1606522"/>
            <a:ext cx="3119946"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K-Means</a:t>
            </a:r>
            <a:endParaRPr lang="en-US">
              <a:solidFill>
                <a:schemeClr val="tx1"/>
              </a:solidFill>
            </a:endParaRPr>
          </a:p>
        </p:txBody>
      </p:sp>
      <p:sp>
        <p:nvSpPr>
          <p:cNvPr id="11" name="Rectangle 10">
            <a:extLst>
              <a:ext uri="{FF2B5EF4-FFF2-40B4-BE49-F238E27FC236}">
                <a16:creationId xmlns:a16="http://schemas.microsoft.com/office/drawing/2014/main" id="{82D93FF9-34E8-0128-DC4A-539DF78B7AFF}"/>
              </a:ext>
            </a:extLst>
          </p:cNvPr>
          <p:cNvSpPr/>
          <p:nvPr/>
        </p:nvSpPr>
        <p:spPr>
          <a:xfrm>
            <a:off x="422286" y="1606522"/>
            <a:ext cx="7761593"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tx1"/>
                </a:solidFill>
                <a:latin typeface="Arial"/>
                <a:cs typeface="Arial"/>
              </a:rPr>
              <a:t>Hierarchical Agglomerative</a:t>
            </a:r>
            <a:endParaRPr lang="en-US" sz="1600">
              <a:solidFill>
                <a:schemeClr val="tx1"/>
              </a:solidFill>
              <a:ea typeface="+mn-lt"/>
              <a:cs typeface="+mn-lt"/>
            </a:endParaRPr>
          </a:p>
        </p:txBody>
      </p:sp>
      <p:cxnSp>
        <p:nvCxnSpPr>
          <p:cNvPr id="22" name="Straight Connector 21">
            <a:extLst>
              <a:ext uri="{FF2B5EF4-FFF2-40B4-BE49-F238E27FC236}">
                <a16:creationId xmlns:a16="http://schemas.microsoft.com/office/drawing/2014/main" id="{BE77B8E8-1DA2-8375-CAC5-D9EB278AC87C}"/>
              </a:ext>
            </a:extLst>
          </p:cNvPr>
          <p:cNvCxnSpPr>
            <a:cxnSpLocks/>
          </p:cNvCxnSpPr>
          <p:nvPr/>
        </p:nvCxnSpPr>
        <p:spPr>
          <a:xfrm>
            <a:off x="9513612"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27F94A9-885E-78FC-FA36-341F92BF714D}"/>
              </a:ext>
            </a:extLst>
          </p:cNvPr>
          <p:cNvSpPr/>
          <p:nvPr/>
        </p:nvSpPr>
        <p:spPr>
          <a:xfrm>
            <a:off x="379412" y="2343149"/>
            <a:ext cx="8924608" cy="3750419"/>
          </a:xfrm>
          <a:prstGeom prst="ellipse">
            <a:avLst/>
          </a:prstGeom>
          <a:solidFill>
            <a:schemeClr val="accent1">
              <a:lumMod val="40000"/>
              <a:lumOff val="60000"/>
              <a:alpha val="25098"/>
            </a:schemeClr>
          </a:solidFill>
          <a:ln w="57150">
            <a:solidFill>
              <a:srgbClr val="004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329D172-4DE4-017F-B2F0-27E471E23281}"/>
              </a:ext>
            </a:extLst>
          </p:cNvPr>
          <p:cNvSpPr/>
          <p:nvPr/>
        </p:nvSpPr>
        <p:spPr>
          <a:xfrm>
            <a:off x="6777990" y="2343149"/>
            <a:ext cx="4550917" cy="3750419"/>
          </a:xfrm>
          <a:prstGeom prst="ellipse">
            <a:avLst/>
          </a:prstGeom>
          <a:solidFill>
            <a:schemeClr val="accent1">
              <a:lumMod val="40000"/>
              <a:lumOff val="60000"/>
              <a:alpha val="25098"/>
            </a:schemeClr>
          </a:solidFill>
          <a:ln w="57150">
            <a:solidFill>
              <a:srgbClr val="004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6CE87F1-A3AC-4C10-F2D6-826BC513728F}"/>
              </a:ext>
            </a:extLst>
          </p:cNvPr>
          <p:cNvSpPr/>
          <p:nvPr/>
        </p:nvSpPr>
        <p:spPr>
          <a:xfrm>
            <a:off x="6900756" y="3650307"/>
            <a:ext cx="2152692" cy="1323439"/>
          </a:xfrm>
          <a:prstGeom prst="rect">
            <a:avLst/>
          </a:prstGeom>
        </p:spPr>
        <p:txBody>
          <a:bodyPr wrap="square">
            <a:spAutoFit/>
          </a:bodyPr>
          <a:lstStyle/>
          <a:p>
            <a:pPr algn="ctr"/>
            <a:r>
              <a:rPr lang="en-SG" sz="1600" b="1" dirty="0">
                <a:latin typeface="Arial"/>
                <a:cs typeface="Arial"/>
              </a:rPr>
              <a:t>Minimize rotational-level </a:t>
            </a:r>
            <a:r>
              <a:rPr lang="en-SG" sz="1600" dirty="0">
                <a:latin typeface="Arial"/>
                <a:cs typeface="Arial"/>
              </a:rPr>
              <a:t>players and fill spots with elite offensive forwards instead</a:t>
            </a:r>
            <a:endParaRPr lang="en-SG" sz="1600" dirty="0">
              <a:ea typeface="+mn-lt"/>
              <a:cs typeface="+mn-lt"/>
            </a:endParaRPr>
          </a:p>
        </p:txBody>
      </p:sp>
      <p:sp>
        <p:nvSpPr>
          <p:cNvPr id="3" name="Rectangle 2">
            <a:extLst>
              <a:ext uri="{FF2B5EF4-FFF2-40B4-BE49-F238E27FC236}">
                <a16:creationId xmlns:a16="http://schemas.microsoft.com/office/drawing/2014/main" id="{899A6487-9AAE-BF3E-772F-AF799F162BDA}"/>
              </a:ext>
            </a:extLst>
          </p:cNvPr>
          <p:cNvSpPr/>
          <p:nvPr/>
        </p:nvSpPr>
        <p:spPr>
          <a:xfrm>
            <a:off x="1973697" y="2912853"/>
            <a:ext cx="2083224" cy="1077218"/>
          </a:xfrm>
          <a:prstGeom prst="rect">
            <a:avLst/>
          </a:prstGeom>
        </p:spPr>
        <p:txBody>
          <a:bodyPr wrap="square">
            <a:spAutoFit/>
          </a:bodyPr>
          <a:lstStyle/>
          <a:p>
            <a:pPr algn="ctr"/>
            <a:r>
              <a:rPr lang="en-SG" sz="1600">
                <a:latin typeface="Arial"/>
                <a:cs typeface="Arial"/>
              </a:rPr>
              <a:t>Have</a:t>
            </a:r>
            <a:r>
              <a:rPr lang="en-SG" sz="1600" dirty="0">
                <a:latin typeface="Arial"/>
                <a:cs typeface="Arial"/>
              </a:rPr>
              <a:t> players that </a:t>
            </a:r>
            <a:r>
              <a:rPr lang="en-SG" sz="1600" b="1" dirty="0">
                <a:latin typeface="Arial"/>
                <a:cs typeface="Arial"/>
              </a:rPr>
              <a:t>shoot well</a:t>
            </a:r>
            <a:r>
              <a:rPr lang="en-SG" sz="1600" dirty="0">
                <a:latin typeface="Arial"/>
                <a:cs typeface="Arial"/>
              </a:rPr>
              <a:t>, regardless of their position</a:t>
            </a:r>
          </a:p>
        </p:txBody>
      </p:sp>
      <p:sp>
        <p:nvSpPr>
          <p:cNvPr id="6" name="Rectangle 5">
            <a:extLst>
              <a:ext uri="{FF2B5EF4-FFF2-40B4-BE49-F238E27FC236}">
                <a16:creationId xmlns:a16="http://schemas.microsoft.com/office/drawing/2014/main" id="{1A01963B-A1EF-CDAA-8435-EDE68B8726FB}"/>
              </a:ext>
            </a:extLst>
          </p:cNvPr>
          <p:cNvSpPr/>
          <p:nvPr/>
        </p:nvSpPr>
        <p:spPr>
          <a:xfrm>
            <a:off x="1942125" y="4244094"/>
            <a:ext cx="2083224" cy="1323439"/>
          </a:xfrm>
          <a:prstGeom prst="rect">
            <a:avLst/>
          </a:prstGeom>
        </p:spPr>
        <p:txBody>
          <a:bodyPr wrap="square">
            <a:spAutoFit/>
          </a:bodyPr>
          <a:lstStyle/>
          <a:p>
            <a:pPr algn="ctr"/>
            <a:r>
              <a:rPr lang="en-SG" sz="1600" b="1" dirty="0">
                <a:latin typeface="Arial"/>
                <a:cs typeface="Arial"/>
              </a:rPr>
              <a:t>Offensive supremacy </a:t>
            </a:r>
            <a:r>
              <a:rPr lang="en-SG" sz="1600" dirty="0">
                <a:latin typeface="Arial"/>
                <a:cs typeface="Arial"/>
              </a:rPr>
              <a:t>means wins. Have players that synergise and dominate the game</a:t>
            </a:r>
            <a:endParaRPr lang="en-US" sz="1600" dirty="0">
              <a:cs typeface="Calibri"/>
            </a:endParaRPr>
          </a:p>
        </p:txBody>
      </p:sp>
      <p:sp>
        <p:nvSpPr>
          <p:cNvPr id="7" name="Rectangle 6">
            <a:extLst>
              <a:ext uri="{FF2B5EF4-FFF2-40B4-BE49-F238E27FC236}">
                <a16:creationId xmlns:a16="http://schemas.microsoft.com/office/drawing/2014/main" id="{2F77F788-0A87-2C75-3C01-660B75FF19AF}"/>
              </a:ext>
            </a:extLst>
          </p:cNvPr>
          <p:cNvSpPr/>
          <p:nvPr/>
        </p:nvSpPr>
        <p:spPr>
          <a:xfrm>
            <a:off x="4677531" y="4567259"/>
            <a:ext cx="1701108" cy="338554"/>
          </a:xfrm>
          <a:prstGeom prst="rect">
            <a:avLst/>
          </a:prstGeom>
        </p:spPr>
        <p:txBody>
          <a:bodyPr wrap="none">
            <a:spAutoFit/>
          </a:bodyPr>
          <a:lstStyle/>
          <a:p>
            <a:pPr algn="ctr"/>
            <a:r>
              <a:rPr lang="en-SG" sz="1600" dirty="0">
                <a:latin typeface="Arial"/>
                <a:cs typeface="Arial"/>
              </a:rPr>
              <a:t>Include </a:t>
            </a:r>
            <a:r>
              <a:rPr lang="en-SG" sz="1600" b="1" dirty="0">
                <a:latin typeface="Arial"/>
                <a:cs typeface="Arial"/>
              </a:rPr>
              <a:t>Big Men</a:t>
            </a:r>
            <a:endParaRPr lang="en-US" sz="1600" b="1" dirty="0">
              <a:cs typeface="Calibri" panose="020F0502020204030204"/>
            </a:endParaRPr>
          </a:p>
        </p:txBody>
      </p:sp>
      <p:sp>
        <p:nvSpPr>
          <p:cNvPr id="8" name="Rectangle 7">
            <a:extLst>
              <a:ext uri="{FF2B5EF4-FFF2-40B4-BE49-F238E27FC236}">
                <a16:creationId xmlns:a16="http://schemas.microsoft.com/office/drawing/2014/main" id="{B2AA9E45-D191-A112-E06D-0809717453A2}"/>
              </a:ext>
            </a:extLst>
          </p:cNvPr>
          <p:cNvSpPr/>
          <p:nvPr/>
        </p:nvSpPr>
        <p:spPr>
          <a:xfrm>
            <a:off x="4486473" y="2767280"/>
            <a:ext cx="2083224" cy="1323439"/>
          </a:xfrm>
          <a:prstGeom prst="rect">
            <a:avLst/>
          </a:prstGeom>
        </p:spPr>
        <p:txBody>
          <a:bodyPr wrap="square">
            <a:spAutoFit/>
          </a:bodyPr>
          <a:lstStyle/>
          <a:p>
            <a:pPr algn="ctr"/>
            <a:r>
              <a:rPr lang="en-SG" sz="1600" dirty="0">
                <a:latin typeface="Arial"/>
                <a:cs typeface="Arial"/>
              </a:rPr>
              <a:t>Have guards that </a:t>
            </a:r>
            <a:r>
              <a:rPr lang="en-SG" sz="1600" b="1" dirty="0">
                <a:latin typeface="Arial"/>
                <a:cs typeface="Arial"/>
              </a:rPr>
              <a:t>pass well </a:t>
            </a:r>
            <a:r>
              <a:rPr lang="en-SG" sz="1600" dirty="0">
                <a:latin typeface="Arial"/>
                <a:cs typeface="Arial"/>
              </a:rPr>
              <a:t>and can </a:t>
            </a:r>
            <a:r>
              <a:rPr lang="en-SG" sz="1600" b="1" dirty="0">
                <a:latin typeface="Arial"/>
                <a:cs typeface="Arial"/>
              </a:rPr>
              <a:t>penetrate the paint</a:t>
            </a:r>
            <a:r>
              <a:rPr lang="en-SG" sz="1600" dirty="0">
                <a:latin typeface="Arial"/>
                <a:cs typeface="Arial"/>
              </a:rPr>
              <a:t>. Allowing more varied plays</a:t>
            </a:r>
            <a:endParaRPr lang="en-US" sz="1600" dirty="0"/>
          </a:p>
        </p:txBody>
      </p:sp>
    </p:spTree>
    <p:extLst>
      <p:ext uri="{BB962C8B-B14F-4D97-AF65-F5344CB8AC3E}">
        <p14:creationId xmlns:p14="http://schemas.microsoft.com/office/powerpoint/2010/main" val="2298484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a:latin typeface="Arial"/>
                <a:cs typeface="Arial"/>
              </a:rPr>
              <a:t>Evaluation &amp; Final Thoughts:</a:t>
            </a:r>
            <a:endParaRPr lang="en-SG" sz="2000">
              <a:effectLst/>
              <a:latin typeface="Arial"/>
              <a:cs typeface="Arial"/>
            </a:endParaRPr>
          </a:p>
        </p:txBody>
      </p:sp>
      <p:sp>
        <p:nvSpPr>
          <p:cNvPr id="2" name="Rectangle 1">
            <a:extLst>
              <a:ext uri="{FF2B5EF4-FFF2-40B4-BE49-F238E27FC236}">
                <a16:creationId xmlns:a16="http://schemas.microsoft.com/office/drawing/2014/main" id="{82322C8B-4892-E25A-CF2D-9F7B0F19DB8B}"/>
              </a:ext>
            </a:extLst>
          </p:cNvPr>
          <p:cNvSpPr/>
          <p:nvPr/>
        </p:nvSpPr>
        <p:spPr>
          <a:xfrm>
            <a:off x="897318" y="2537806"/>
            <a:ext cx="5041078" cy="6064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Do not know the true underlying clusters to compare against</a:t>
            </a:r>
            <a:endParaRPr lang="en-US" sz="1600">
              <a:solidFill>
                <a:schemeClr val="tx1"/>
              </a:solidFill>
              <a:cs typeface="Calibri"/>
            </a:endParaRPr>
          </a:p>
        </p:txBody>
      </p:sp>
      <p:sp>
        <p:nvSpPr>
          <p:cNvPr id="7" name="Rectangle 6">
            <a:extLst>
              <a:ext uri="{FF2B5EF4-FFF2-40B4-BE49-F238E27FC236}">
                <a16:creationId xmlns:a16="http://schemas.microsoft.com/office/drawing/2014/main" id="{E3057059-9FC1-A763-3AE6-A4F008D5AC58}"/>
              </a:ext>
            </a:extLst>
          </p:cNvPr>
          <p:cNvSpPr/>
          <p:nvPr/>
        </p:nvSpPr>
        <p:spPr>
          <a:xfrm>
            <a:off x="894383" y="3281806"/>
            <a:ext cx="5041078" cy="654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Limited practical significance derived from statistical metrics such as </a:t>
            </a:r>
            <a:r>
              <a:rPr lang="en-US" sz="1600" i="1">
                <a:solidFill>
                  <a:schemeClr val="tx1"/>
                </a:solidFill>
                <a:latin typeface="Arial"/>
                <a:cs typeface="Arial"/>
              </a:rPr>
              <a:t>Silhouette Coefficient</a:t>
            </a:r>
            <a:endParaRPr lang="en-US" sz="1600" i="1">
              <a:solidFill>
                <a:schemeClr val="tx1"/>
              </a:solidFill>
              <a:cs typeface="Calibri"/>
            </a:endParaRPr>
          </a:p>
        </p:txBody>
      </p:sp>
      <p:sp>
        <p:nvSpPr>
          <p:cNvPr id="8" name="Rectangle 7">
            <a:extLst>
              <a:ext uri="{FF2B5EF4-FFF2-40B4-BE49-F238E27FC236}">
                <a16:creationId xmlns:a16="http://schemas.microsoft.com/office/drawing/2014/main" id="{5EFE2889-7A20-2845-0923-A98113C6E8BD}"/>
              </a:ext>
            </a:extLst>
          </p:cNvPr>
          <p:cNvSpPr/>
          <p:nvPr/>
        </p:nvSpPr>
        <p:spPr>
          <a:xfrm>
            <a:off x="6199914" y="1875191"/>
            <a:ext cx="4934931"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Our true evaluation metric</a:t>
            </a:r>
          </a:p>
        </p:txBody>
      </p:sp>
      <p:sp>
        <p:nvSpPr>
          <p:cNvPr id="9" name="Rectangle 8">
            <a:extLst>
              <a:ext uri="{FF2B5EF4-FFF2-40B4-BE49-F238E27FC236}">
                <a16:creationId xmlns:a16="http://schemas.microsoft.com/office/drawing/2014/main" id="{DDD2FBB9-BD4B-CD8A-5902-9D030A50DA59}"/>
              </a:ext>
            </a:extLst>
          </p:cNvPr>
          <p:cNvSpPr/>
          <p:nvPr/>
        </p:nvSpPr>
        <p:spPr>
          <a:xfrm>
            <a:off x="6199915" y="2537806"/>
            <a:ext cx="4934930" cy="1398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Directly evaluating the results in NBA's context, the models were able to generate useful and logical recommendations</a:t>
            </a:r>
            <a:endParaRPr lang="en-US" sz="1600">
              <a:solidFill>
                <a:schemeClr val="tx1"/>
              </a:solidFill>
            </a:endParaRPr>
          </a:p>
        </p:txBody>
      </p:sp>
      <p:sp>
        <p:nvSpPr>
          <p:cNvPr id="10" name="Rectangle 9">
            <a:extLst>
              <a:ext uri="{FF2B5EF4-FFF2-40B4-BE49-F238E27FC236}">
                <a16:creationId xmlns:a16="http://schemas.microsoft.com/office/drawing/2014/main" id="{2326DA6A-AF91-CC69-EE77-30751402995F}"/>
              </a:ext>
            </a:extLst>
          </p:cNvPr>
          <p:cNvSpPr/>
          <p:nvPr/>
        </p:nvSpPr>
        <p:spPr>
          <a:xfrm>
            <a:off x="910191" y="1875190"/>
            <a:ext cx="5041078"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Challenges faced in evaluating our models</a:t>
            </a:r>
            <a:endParaRPr lang="en-US">
              <a:solidFill>
                <a:schemeClr val="tx1"/>
              </a:solidFill>
            </a:endParaRPr>
          </a:p>
        </p:txBody>
      </p:sp>
      <p:cxnSp>
        <p:nvCxnSpPr>
          <p:cNvPr id="12" name="Straight Connector 11">
            <a:extLst>
              <a:ext uri="{FF2B5EF4-FFF2-40B4-BE49-F238E27FC236}">
                <a16:creationId xmlns:a16="http://schemas.microsoft.com/office/drawing/2014/main" id="{51A26014-C38F-DBA2-CAA3-9364F80FA104}"/>
              </a:ext>
            </a:extLst>
          </p:cNvPr>
          <p:cNvCxnSpPr>
            <a:cxnSpLocks/>
          </p:cNvCxnSpPr>
          <p:nvPr/>
        </p:nvCxnSpPr>
        <p:spPr>
          <a:xfrm>
            <a:off x="9513612"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4EB62CD-8438-33B2-387B-1BC0C51A2F19}"/>
              </a:ext>
            </a:extLst>
          </p:cNvPr>
          <p:cNvSpPr/>
          <p:nvPr/>
        </p:nvSpPr>
        <p:spPr>
          <a:xfrm>
            <a:off x="910191" y="1234025"/>
            <a:ext cx="10224655"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FFFF"/>
                </a:solidFill>
                <a:latin typeface="Arial"/>
                <a:cs typeface="Arial"/>
              </a:rPr>
              <a:t>Evaluating our Models</a:t>
            </a:r>
            <a:endParaRPr lang="en-US"/>
          </a:p>
        </p:txBody>
      </p:sp>
      <p:pic>
        <p:nvPicPr>
          <p:cNvPr id="22" name="Picture 8" descr="Nba Logo transparent PNG - StickPNG">
            <a:extLst>
              <a:ext uri="{FF2B5EF4-FFF2-40B4-BE49-F238E27FC236}">
                <a16:creationId xmlns:a16="http://schemas.microsoft.com/office/drawing/2014/main" id="{264EB8F3-F4F5-1755-5489-E8F24F01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969" y="3936499"/>
            <a:ext cx="2284819" cy="155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70785"/>
            <a:ext cx="10755434" cy="400110"/>
          </a:xfrm>
          <a:prstGeom prst="rect">
            <a:avLst/>
          </a:prstGeom>
          <a:noFill/>
        </p:spPr>
        <p:txBody>
          <a:bodyPr wrap="square" lIns="91440" tIns="45720" rIns="91440" bIns="45720" rtlCol="0" anchor="t">
            <a:spAutoFit/>
          </a:bodyPr>
          <a:lstStyle/>
          <a:p>
            <a:r>
              <a:rPr lang="en-SG" sz="2000" b="1">
                <a:latin typeface="Arial"/>
                <a:cs typeface="Arial"/>
              </a:rPr>
              <a:t>Evaluation &amp; Final Thoughts:</a:t>
            </a:r>
            <a:endParaRPr lang="en-SG" sz="2000">
              <a:effectLst/>
              <a:latin typeface="Arial"/>
              <a:cs typeface="Arial"/>
            </a:endParaRPr>
          </a:p>
        </p:txBody>
      </p:sp>
      <p:cxnSp>
        <p:nvCxnSpPr>
          <p:cNvPr id="12" name="Straight Connector 11">
            <a:extLst>
              <a:ext uri="{FF2B5EF4-FFF2-40B4-BE49-F238E27FC236}">
                <a16:creationId xmlns:a16="http://schemas.microsoft.com/office/drawing/2014/main" id="{51A26014-C38F-DBA2-CAA3-9364F80FA104}"/>
              </a:ext>
            </a:extLst>
          </p:cNvPr>
          <p:cNvCxnSpPr>
            <a:cxnSpLocks/>
          </p:cNvCxnSpPr>
          <p:nvPr/>
        </p:nvCxnSpPr>
        <p:spPr>
          <a:xfrm>
            <a:off x="9513612"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1B996F4-FE91-08F7-EDBC-139B73EB8392}"/>
              </a:ext>
            </a:extLst>
          </p:cNvPr>
          <p:cNvSpPr/>
          <p:nvPr/>
        </p:nvSpPr>
        <p:spPr>
          <a:xfrm>
            <a:off x="8024597" y="1994949"/>
            <a:ext cx="3110249" cy="157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K-Means gave less insight on the differences between top and bottom teams.</a:t>
            </a:r>
          </a:p>
        </p:txBody>
      </p:sp>
      <p:sp>
        <p:nvSpPr>
          <p:cNvPr id="15" name="Rectangle 14">
            <a:extLst>
              <a:ext uri="{FF2B5EF4-FFF2-40B4-BE49-F238E27FC236}">
                <a16:creationId xmlns:a16="http://schemas.microsoft.com/office/drawing/2014/main" id="{11222947-A690-5E8D-28E4-AB2EAC0C351F}"/>
              </a:ext>
            </a:extLst>
          </p:cNvPr>
          <p:cNvSpPr/>
          <p:nvPr/>
        </p:nvSpPr>
        <p:spPr>
          <a:xfrm>
            <a:off x="5223164" y="1999356"/>
            <a:ext cx="2435996" cy="1575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Top teams had a composition that was in fact distinct from other teams</a:t>
            </a:r>
            <a:endParaRPr lang="en-US" sz="1600" dirty="0">
              <a:solidFill>
                <a:schemeClr val="tx1"/>
              </a:solidFill>
            </a:endParaRPr>
          </a:p>
        </p:txBody>
      </p:sp>
      <p:sp>
        <p:nvSpPr>
          <p:cNvPr id="16" name="Rectangle 15">
            <a:extLst>
              <a:ext uri="{FF2B5EF4-FFF2-40B4-BE49-F238E27FC236}">
                <a16:creationId xmlns:a16="http://schemas.microsoft.com/office/drawing/2014/main" id="{39991E69-C326-86C2-7901-FEFD74335AEA}"/>
              </a:ext>
            </a:extLst>
          </p:cNvPr>
          <p:cNvSpPr/>
          <p:nvPr/>
        </p:nvSpPr>
        <p:spPr>
          <a:xfrm>
            <a:off x="910191" y="1999356"/>
            <a:ext cx="3947536" cy="1575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Data from NBA.com seems to contain significantly more offensive playstyle statistics that may have limited the model's ability to identify strong defensive clusters</a:t>
            </a:r>
          </a:p>
        </p:txBody>
      </p:sp>
      <p:sp>
        <p:nvSpPr>
          <p:cNvPr id="17" name="Rectangle 16">
            <a:extLst>
              <a:ext uri="{FF2B5EF4-FFF2-40B4-BE49-F238E27FC236}">
                <a16:creationId xmlns:a16="http://schemas.microsoft.com/office/drawing/2014/main" id="{2D53E297-0AE6-8296-6F58-924D487C804A}"/>
              </a:ext>
            </a:extLst>
          </p:cNvPr>
          <p:cNvSpPr/>
          <p:nvPr/>
        </p:nvSpPr>
        <p:spPr>
          <a:xfrm>
            <a:off x="910191" y="4837071"/>
            <a:ext cx="3947536" cy="677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Gather more defense data</a:t>
            </a:r>
          </a:p>
        </p:txBody>
      </p:sp>
      <p:sp>
        <p:nvSpPr>
          <p:cNvPr id="19" name="Rectangle 18">
            <a:extLst>
              <a:ext uri="{FF2B5EF4-FFF2-40B4-BE49-F238E27FC236}">
                <a16:creationId xmlns:a16="http://schemas.microsoft.com/office/drawing/2014/main" id="{5A2DFFE7-FE0F-DF60-6C64-D8BEED327E2C}"/>
              </a:ext>
            </a:extLst>
          </p:cNvPr>
          <p:cNvSpPr/>
          <p:nvPr/>
        </p:nvSpPr>
        <p:spPr>
          <a:xfrm>
            <a:off x="4973782" y="4837071"/>
            <a:ext cx="6161065" cy="677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Could use play styles generated to redefine team roles and tactics</a:t>
            </a:r>
          </a:p>
        </p:txBody>
      </p:sp>
      <p:sp>
        <p:nvSpPr>
          <p:cNvPr id="10" name="Rectangle 9">
            <a:extLst>
              <a:ext uri="{FF2B5EF4-FFF2-40B4-BE49-F238E27FC236}">
                <a16:creationId xmlns:a16="http://schemas.microsoft.com/office/drawing/2014/main" id="{FCAC8035-79EF-6E21-0C2F-19A752BEDC8C}"/>
              </a:ext>
            </a:extLst>
          </p:cNvPr>
          <p:cNvSpPr/>
          <p:nvPr/>
        </p:nvSpPr>
        <p:spPr>
          <a:xfrm>
            <a:off x="910191" y="4094375"/>
            <a:ext cx="10091977"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Areas for future exploration</a:t>
            </a:r>
          </a:p>
        </p:txBody>
      </p:sp>
      <p:sp>
        <p:nvSpPr>
          <p:cNvPr id="22" name="Rectangle 21">
            <a:extLst>
              <a:ext uri="{FF2B5EF4-FFF2-40B4-BE49-F238E27FC236}">
                <a16:creationId xmlns:a16="http://schemas.microsoft.com/office/drawing/2014/main" id="{9D93A995-60B3-B0F1-4F3F-017EC558493D}"/>
              </a:ext>
            </a:extLst>
          </p:cNvPr>
          <p:cNvSpPr/>
          <p:nvPr/>
        </p:nvSpPr>
        <p:spPr>
          <a:xfrm>
            <a:off x="910191" y="1234025"/>
            <a:ext cx="10224655"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Arial"/>
                <a:cs typeface="Arial"/>
              </a:rPr>
              <a:t>General Observations</a:t>
            </a:r>
            <a:endParaRPr lang="en-US">
              <a:solidFill>
                <a:schemeClr val="bg1"/>
              </a:solidFill>
            </a:endParaRPr>
          </a:p>
        </p:txBody>
      </p:sp>
    </p:spTree>
    <p:extLst>
      <p:ext uri="{BB962C8B-B14F-4D97-AF65-F5344CB8AC3E}">
        <p14:creationId xmlns:p14="http://schemas.microsoft.com/office/powerpoint/2010/main" val="173431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7E5313C-63CB-D5E5-2ADD-B029B88F2040}"/>
              </a:ext>
            </a:extLst>
          </p:cNvPr>
          <p:cNvSpPr/>
          <p:nvPr/>
        </p:nvSpPr>
        <p:spPr>
          <a:xfrm>
            <a:off x="7760442" y="2768697"/>
            <a:ext cx="3775402" cy="155366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The Problem: Managers today </a:t>
            </a:r>
            <a:r>
              <a:rPr lang="en-SG" sz="2000" b="1" dirty="0">
                <a:solidFill>
                  <a:srgbClr val="C00000"/>
                </a:solidFill>
                <a:latin typeface="Arial" panose="020B0604020202020204" pitchFamily="34" charset="0"/>
                <a:cs typeface="Arial" panose="020B0604020202020204" pitchFamily="34" charset="0"/>
              </a:rPr>
              <a:t>struggle</a:t>
            </a:r>
            <a:r>
              <a:rPr lang="en-SG" sz="2000" b="1" dirty="0">
                <a:latin typeface="Arial" panose="020B0604020202020204" pitchFamily="34" charset="0"/>
                <a:cs typeface="Arial" panose="020B0604020202020204" pitchFamily="34" charset="0"/>
              </a:rPr>
              <a:t> to consistently build </a:t>
            </a:r>
            <a:r>
              <a:rPr lang="en-SG" sz="2000" b="1" dirty="0">
                <a:solidFill>
                  <a:srgbClr val="C00000"/>
                </a:solidFill>
                <a:latin typeface="Arial" panose="020B0604020202020204" pitchFamily="34" charset="0"/>
                <a:cs typeface="Arial" panose="020B0604020202020204" pitchFamily="34" charset="0"/>
              </a:rPr>
              <a:t>winning teams </a:t>
            </a:r>
            <a:r>
              <a:rPr lang="en-SG" sz="2000" b="1" dirty="0">
                <a:latin typeface="Arial" panose="020B0604020202020204" pitchFamily="34" charset="0"/>
                <a:cs typeface="Arial" panose="020B0604020202020204" pitchFamily="34" charset="0"/>
              </a:rPr>
              <a:t>as players grow more </a:t>
            </a:r>
            <a:r>
              <a:rPr lang="en-SG" sz="2000" b="1" dirty="0">
                <a:solidFill>
                  <a:srgbClr val="C00000"/>
                </a:solidFill>
                <a:latin typeface="Arial" panose="020B0604020202020204" pitchFamily="34" charset="0"/>
                <a:cs typeface="Arial" panose="020B0604020202020204" pitchFamily="34" charset="0"/>
              </a:rPr>
              <a:t>versatile</a:t>
            </a:r>
            <a:r>
              <a:rPr lang="en-SG" sz="2000" b="1" dirty="0">
                <a:latin typeface="Arial" panose="020B0604020202020204" pitchFamily="34" charset="0"/>
                <a:cs typeface="Arial" panose="020B0604020202020204" pitchFamily="34" charset="0"/>
              </a:rPr>
              <a:t> </a:t>
            </a:r>
            <a:endParaRPr lang="en-US" sz="2000" b="1" dirty="0">
              <a:solidFill>
                <a:srgbClr val="2D2D82"/>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B785AEA-D29B-1509-8F48-50D156EDBF26}"/>
              </a:ext>
            </a:extLst>
          </p:cNvPr>
          <p:cNvSpPr/>
          <p:nvPr/>
        </p:nvSpPr>
        <p:spPr>
          <a:xfrm>
            <a:off x="2387467" y="2374899"/>
            <a:ext cx="4596664" cy="194746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endParaRPr lang="en-US" sz="1600" dirty="0">
              <a:solidFill>
                <a:schemeClr val="tx1"/>
              </a:solidFill>
              <a:latin typeface="Arial"/>
              <a:cs typeface="Arial"/>
            </a:endParaRPr>
          </a:p>
          <a:p>
            <a:pPr algn="ctr"/>
            <a:r>
              <a:rPr lang="en-US" sz="1600" dirty="0">
                <a:solidFill>
                  <a:schemeClr val="tx1"/>
                </a:solidFill>
                <a:latin typeface="Arial"/>
                <a:cs typeface="Arial"/>
              </a:rPr>
              <a:t>It is increasingly difficult to predict </a:t>
            </a:r>
            <a:r>
              <a:rPr lang="en-US" sz="1600" b="1" dirty="0">
                <a:solidFill>
                  <a:schemeClr val="tx1"/>
                </a:solidFill>
                <a:latin typeface="Arial"/>
                <a:cs typeface="Arial"/>
              </a:rPr>
              <a:t>Team Success </a:t>
            </a:r>
            <a:r>
              <a:rPr lang="en-US" sz="1600" dirty="0">
                <a:solidFill>
                  <a:schemeClr val="tx1"/>
                </a:solidFill>
                <a:latin typeface="Arial"/>
                <a:cs typeface="Arial"/>
              </a:rPr>
              <a:t>based on traditional indicators such as </a:t>
            </a:r>
            <a:r>
              <a:rPr lang="en-US" sz="1600" i="1" dirty="0">
                <a:solidFill>
                  <a:schemeClr val="tx1"/>
                </a:solidFill>
                <a:latin typeface="Arial"/>
                <a:cs typeface="Arial"/>
              </a:rPr>
              <a:t>height or strength</a:t>
            </a:r>
            <a:endParaRPr lang="en-US" sz="1600" i="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97B9EE7-75F1-2A7C-7C17-2A59760C0A99}"/>
              </a:ext>
            </a:extLst>
          </p:cNvPr>
          <p:cNvSpPr/>
          <p:nvPr/>
        </p:nvSpPr>
        <p:spPr>
          <a:xfrm>
            <a:off x="357771" y="2374899"/>
            <a:ext cx="1655587" cy="19613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What is the situation? </a:t>
            </a:r>
          </a:p>
        </p:txBody>
      </p:sp>
      <p:sp>
        <p:nvSpPr>
          <p:cNvPr id="9" name="Rectangle 8">
            <a:extLst>
              <a:ext uri="{FF2B5EF4-FFF2-40B4-BE49-F238E27FC236}">
                <a16:creationId xmlns:a16="http://schemas.microsoft.com/office/drawing/2014/main" id="{02A32AEC-3C60-2C7E-5BE7-ED30F44F96F1}"/>
              </a:ext>
            </a:extLst>
          </p:cNvPr>
          <p:cNvSpPr/>
          <p:nvPr/>
        </p:nvSpPr>
        <p:spPr>
          <a:xfrm>
            <a:off x="379412" y="4632158"/>
            <a:ext cx="1655587" cy="16454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Why?</a:t>
            </a:r>
          </a:p>
        </p:txBody>
      </p:sp>
      <p:grpSp>
        <p:nvGrpSpPr>
          <p:cNvPr id="10" name="Group 9">
            <a:extLst>
              <a:ext uri="{FF2B5EF4-FFF2-40B4-BE49-F238E27FC236}">
                <a16:creationId xmlns:a16="http://schemas.microsoft.com/office/drawing/2014/main" id="{1F5CA394-7E27-97CF-D765-99217B8D4258}"/>
              </a:ext>
            </a:extLst>
          </p:cNvPr>
          <p:cNvGrpSpPr/>
          <p:nvPr/>
        </p:nvGrpSpPr>
        <p:grpSpPr>
          <a:xfrm>
            <a:off x="2409108" y="4496972"/>
            <a:ext cx="4575023" cy="1792623"/>
            <a:chOff x="2425148" y="3705280"/>
            <a:chExt cx="2955235" cy="2187105"/>
          </a:xfrm>
        </p:grpSpPr>
        <p:sp>
          <p:nvSpPr>
            <p:cNvPr id="11" name="Rectangle 10">
              <a:extLst>
                <a:ext uri="{FF2B5EF4-FFF2-40B4-BE49-F238E27FC236}">
                  <a16:creationId xmlns:a16="http://schemas.microsoft.com/office/drawing/2014/main" id="{859F696F-BAD8-129E-C47F-DDAB99E558C8}"/>
                </a:ext>
              </a:extLst>
            </p:cNvPr>
            <p:cNvSpPr/>
            <p:nvPr/>
          </p:nvSpPr>
          <p:spPr>
            <a:xfrm>
              <a:off x="2425148" y="3838084"/>
              <a:ext cx="2955235" cy="205430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Arial" panose="020B0604020202020204" pitchFamily="34" charset="0"/>
                  <a:cs typeface="Arial" panose="020B0604020202020204" pitchFamily="34" charset="0"/>
                </a:rPr>
                <a:t>Players have greater access to </a:t>
              </a:r>
              <a:r>
                <a:rPr lang="en-SG" sz="1600" i="1" dirty="0">
                  <a:solidFill>
                    <a:schemeClr val="tx1"/>
                  </a:solidFill>
                  <a:latin typeface="Arial" panose="020B0604020202020204" pitchFamily="34" charset="0"/>
                  <a:cs typeface="Arial" panose="020B0604020202020204" pitchFamily="34" charset="0"/>
                </a:rPr>
                <a:t>training facilities </a:t>
              </a:r>
              <a:r>
                <a:rPr lang="en-SG" sz="1600" dirty="0">
                  <a:solidFill>
                    <a:schemeClr val="tx1"/>
                  </a:solidFill>
                  <a:latin typeface="Arial" panose="020B0604020202020204" pitchFamily="34" charset="0"/>
                  <a:cs typeface="Arial" panose="020B0604020202020204" pitchFamily="34" charset="0"/>
                </a:rPr>
                <a:t>and are able to </a:t>
              </a:r>
              <a:r>
                <a:rPr lang="en-SG" sz="1600" b="1" dirty="0">
                  <a:solidFill>
                    <a:schemeClr val="tx1"/>
                  </a:solidFill>
                  <a:latin typeface="Arial" panose="020B0604020202020204" pitchFamily="34" charset="0"/>
                  <a:cs typeface="Arial" panose="020B0604020202020204" pitchFamily="34" charset="0"/>
                </a:rPr>
                <a:t>widen their skillsets </a:t>
              </a:r>
              <a:r>
                <a:rPr lang="en-SG" sz="1600" dirty="0">
                  <a:solidFill>
                    <a:schemeClr val="tx1"/>
                  </a:solidFill>
                  <a:latin typeface="Arial" panose="020B0604020202020204" pitchFamily="34" charset="0"/>
                  <a:cs typeface="Arial" panose="020B0604020202020204" pitchFamily="34" charset="0"/>
                </a:rPr>
                <a:t>beyond their preferred positions</a:t>
              </a:r>
            </a:p>
          </p:txBody>
        </p:sp>
        <p:sp>
          <p:nvSpPr>
            <p:cNvPr id="12" name="Triangle 11">
              <a:extLst>
                <a:ext uri="{FF2B5EF4-FFF2-40B4-BE49-F238E27FC236}">
                  <a16:creationId xmlns:a16="http://schemas.microsoft.com/office/drawing/2014/main" id="{ADAA6DEA-6562-15DF-8529-39C15F8A4B13}"/>
                </a:ext>
              </a:extLst>
            </p:cNvPr>
            <p:cNvSpPr/>
            <p:nvPr/>
          </p:nvSpPr>
          <p:spPr>
            <a:xfrm rot="10800000">
              <a:off x="3501377" y="3705280"/>
              <a:ext cx="802776" cy="4053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17A4C676-9C71-BAA3-7C10-1C7979A961B2}"/>
              </a:ext>
            </a:extLst>
          </p:cNvPr>
          <p:cNvSpPr/>
          <p:nvPr/>
        </p:nvSpPr>
        <p:spPr>
          <a:xfrm>
            <a:off x="357771" y="1046972"/>
            <a:ext cx="1655587" cy="10320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Dataset</a:t>
            </a:r>
          </a:p>
        </p:txBody>
      </p:sp>
      <p:sp>
        <p:nvSpPr>
          <p:cNvPr id="19" name="Rectangle 18">
            <a:extLst>
              <a:ext uri="{FF2B5EF4-FFF2-40B4-BE49-F238E27FC236}">
                <a16:creationId xmlns:a16="http://schemas.microsoft.com/office/drawing/2014/main" id="{385F03BB-69B4-1DFA-443A-4940708DA5FE}"/>
              </a:ext>
            </a:extLst>
          </p:cNvPr>
          <p:cNvSpPr/>
          <p:nvPr/>
        </p:nvSpPr>
        <p:spPr>
          <a:xfrm>
            <a:off x="2409108" y="1061950"/>
            <a:ext cx="4575023" cy="10170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Player statistics from </a:t>
            </a:r>
            <a:r>
              <a:rPr lang="en-US" sz="2000" b="1" i="1" dirty="0">
                <a:solidFill>
                  <a:schemeClr val="tx1"/>
                </a:solidFill>
                <a:latin typeface="Arial"/>
                <a:cs typeface="Arial"/>
              </a:rPr>
              <a:t>NBA.com</a:t>
            </a:r>
            <a:endParaRPr lang="en-US" sz="2000" b="1" i="1" dirty="0">
              <a:solidFill>
                <a:schemeClr val="tx1"/>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EF38EAF1-1056-C7F8-2995-74122F2AEFE1}"/>
              </a:ext>
            </a:extLst>
          </p:cNvPr>
          <p:cNvCxnSpPr>
            <a:cxnSpLocks/>
          </p:cNvCxnSpPr>
          <p:nvPr/>
        </p:nvCxnSpPr>
        <p:spPr>
          <a:xfrm>
            <a:off x="694224"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621CD7A7-182C-A482-AFDD-D4466B1CC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129" y="2269674"/>
            <a:ext cx="1117882" cy="1117882"/>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Iceberg with solid fill">
            <a:extLst>
              <a:ext uri="{FF2B5EF4-FFF2-40B4-BE49-F238E27FC236}">
                <a16:creationId xmlns:a16="http://schemas.microsoft.com/office/drawing/2014/main" id="{2FB7852D-6141-0B13-C439-8B20672494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447" y="2612015"/>
            <a:ext cx="816497" cy="816497"/>
          </a:xfrm>
          <a:prstGeom prst="rect">
            <a:avLst/>
          </a:prstGeom>
        </p:spPr>
      </p:pic>
      <p:pic>
        <p:nvPicPr>
          <p:cNvPr id="4100" name="Picture 4">
            <a:extLst>
              <a:ext uri="{FF2B5EF4-FFF2-40B4-BE49-F238E27FC236}">
                <a16:creationId xmlns:a16="http://schemas.microsoft.com/office/drawing/2014/main" id="{1EC0A16D-E6F9-C368-5766-783CB71B4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70" y="4829223"/>
            <a:ext cx="748274" cy="74827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7569566-9E36-A4F5-6DA3-6CE888095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60" y="981908"/>
            <a:ext cx="636607" cy="636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ba Logo transparent PNG - StickPNG">
            <a:extLst>
              <a:ext uri="{FF2B5EF4-FFF2-40B4-BE49-F238E27FC236}">
                <a16:creationId xmlns:a16="http://schemas.microsoft.com/office/drawing/2014/main" id="{CA96A186-E540-51F3-2EE3-3C4F12AE5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4563" y="793653"/>
            <a:ext cx="2284819" cy="15536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8D83A56-CC95-E5D4-BB75-862D50EF48E1}"/>
              </a:ext>
            </a:extLst>
          </p:cNvPr>
          <p:cNvSpPr/>
          <p:nvPr/>
        </p:nvSpPr>
        <p:spPr>
          <a:xfrm>
            <a:off x="8902851" y="2832147"/>
            <a:ext cx="2632992" cy="142676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600" dirty="0">
              <a:solidFill>
                <a:schemeClr val="tx1"/>
              </a:solidFill>
              <a:latin typeface="Arial"/>
              <a:cs typeface="Arial"/>
            </a:endParaRPr>
          </a:p>
          <a:p>
            <a:r>
              <a:rPr lang="en-US" sz="1400" dirty="0">
                <a:solidFill>
                  <a:schemeClr val="tx1"/>
                </a:solidFill>
                <a:latin typeface="Arial"/>
                <a:cs typeface="Arial"/>
              </a:rPr>
              <a:t>Players like </a:t>
            </a:r>
            <a:r>
              <a:rPr lang="en-US" sz="1400" i="1" dirty="0">
                <a:solidFill>
                  <a:schemeClr val="tx1"/>
                </a:solidFill>
                <a:latin typeface="Arial"/>
                <a:cs typeface="Arial"/>
              </a:rPr>
              <a:t>Lebron James </a:t>
            </a:r>
            <a:r>
              <a:rPr lang="en-US" sz="1400" dirty="0">
                <a:solidFill>
                  <a:schemeClr val="tx1"/>
                </a:solidFill>
                <a:latin typeface="Arial"/>
                <a:cs typeface="Arial"/>
              </a:rPr>
              <a:t>have turned the game on its head in the modern era by playing roles that defy what is traditionally expected of a player of his size</a:t>
            </a:r>
          </a:p>
          <a:p>
            <a:endParaRPr lang="en-US" sz="1600" dirty="0">
              <a:solidFill>
                <a:schemeClr val="tx1"/>
              </a:solidFill>
              <a:latin typeface="Arial"/>
              <a:cs typeface="Arial"/>
            </a:endParaRPr>
          </a:p>
        </p:txBody>
      </p:sp>
      <p:pic>
        <p:nvPicPr>
          <p:cNvPr id="27" name="Picture 4">
            <a:extLst>
              <a:ext uri="{FF2B5EF4-FFF2-40B4-BE49-F238E27FC236}">
                <a16:creationId xmlns:a16="http://schemas.microsoft.com/office/drawing/2014/main" id="{A69CC225-14C5-B64A-B64B-22956A459644}"/>
              </a:ext>
            </a:extLst>
          </p:cNvPr>
          <p:cNvPicPr>
            <a:picLocks noChangeAspect="1" noChangeArrowheads="1"/>
          </p:cNvPicPr>
          <p:nvPr/>
        </p:nvPicPr>
        <p:blipFill>
          <a:blip r:embed="rId9"/>
          <a:srcRect l="13454" r="13454"/>
          <a:stretch/>
        </p:blipFill>
        <p:spPr bwMode="auto">
          <a:xfrm>
            <a:off x="7568792" y="2420747"/>
            <a:ext cx="1228001" cy="1227760"/>
          </a:xfrm>
          <a:prstGeom prst="ellipse">
            <a:avLst/>
          </a:prstGeom>
          <a:solidFill>
            <a:srgbClr val="F00000">
              <a:alpha val="52549"/>
            </a:srgbClr>
          </a:solidFill>
          <a:ln w="38100">
            <a:solidFill>
              <a:schemeClr val="tx1"/>
            </a:solidFill>
          </a:ln>
          <a:effectLst>
            <a:outerShdw blurRad="50800" dist="38100" dir="2700000" algn="tl" rotWithShape="0">
              <a:prstClr val="black">
                <a:alpha val="40000"/>
              </a:prstClr>
            </a:outerShdw>
          </a:effectLst>
        </p:spPr>
      </p:pic>
      <p:sp>
        <p:nvSpPr>
          <p:cNvPr id="33" name="Rectangle 32">
            <a:extLst>
              <a:ext uri="{FF2B5EF4-FFF2-40B4-BE49-F238E27FC236}">
                <a16:creationId xmlns:a16="http://schemas.microsoft.com/office/drawing/2014/main" id="{F204F683-A412-6F53-C9D4-33FA882E10A1}"/>
              </a:ext>
            </a:extLst>
          </p:cNvPr>
          <p:cNvSpPr/>
          <p:nvPr/>
        </p:nvSpPr>
        <p:spPr>
          <a:xfrm>
            <a:off x="7785992" y="4605823"/>
            <a:ext cx="3775402" cy="1671740"/>
          </a:xfrm>
          <a:prstGeom prst="rect">
            <a:avLst/>
          </a:prstGeom>
          <a:solidFill>
            <a:srgbClr val="C00000">
              <a:alpha val="5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bg1"/>
                </a:solidFill>
                <a:latin typeface="Arial"/>
                <a:cs typeface="Arial"/>
              </a:rPr>
              <a:t>This will result in managers having to deal with </a:t>
            </a:r>
            <a:r>
              <a:rPr lang="en-US" sz="1600" b="1" dirty="0">
                <a:solidFill>
                  <a:schemeClr val="bg1"/>
                </a:solidFill>
                <a:latin typeface="Arial"/>
                <a:cs typeface="Arial"/>
              </a:rPr>
              <a:t>more variation </a:t>
            </a:r>
            <a:r>
              <a:rPr lang="en-US" sz="1600" dirty="0">
                <a:solidFill>
                  <a:schemeClr val="bg1"/>
                </a:solidFill>
                <a:latin typeface="Arial"/>
                <a:cs typeface="Arial"/>
              </a:rPr>
              <a:t>among players with added </a:t>
            </a:r>
            <a:r>
              <a:rPr lang="en-US" sz="1600" b="1" dirty="0">
                <a:solidFill>
                  <a:schemeClr val="bg1"/>
                </a:solidFill>
                <a:latin typeface="Arial"/>
                <a:cs typeface="Arial"/>
              </a:rPr>
              <a:t>complexity</a:t>
            </a:r>
            <a:r>
              <a:rPr lang="en-US" sz="1600" dirty="0">
                <a:solidFill>
                  <a:schemeClr val="bg1"/>
                </a:solidFill>
                <a:latin typeface="Arial"/>
                <a:cs typeface="Arial"/>
              </a:rPr>
              <a:t> to team strategy</a:t>
            </a:r>
          </a:p>
        </p:txBody>
      </p:sp>
      <p:sp>
        <p:nvSpPr>
          <p:cNvPr id="2" name="Triangle 1">
            <a:extLst>
              <a:ext uri="{FF2B5EF4-FFF2-40B4-BE49-F238E27FC236}">
                <a16:creationId xmlns:a16="http://schemas.microsoft.com/office/drawing/2014/main" id="{6849AC89-8848-038F-2CF2-502F6563211B}"/>
              </a:ext>
            </a:extLst>
          </p:cNvPr>
          <p:cNvSpPr/>
          <p:nvPr/>
        </p:nvSpPr>
        <p:spPr>
          <a:xfrm rot="5400000">
            <a:off x="6976703" y="5308343"/>
            <a:ext cx="87630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24D86B-7AF0-8808-FB15-A8D44FB8950C}"/>
              </a:ext>
            </a:extLst>
          </p:cNvPr>
          <p:cNvSpPr/>
          <p:nvPr/>
        </p:nvSpPr>
        <p:spPr>
          <a:xfrm>
            <a:off x="0" y="-5716"/>
            <a:ext cx="12195671" cy="685800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9731E17-7461-1D9F-B6AE-2D1644D4FAF2}"/>
              </a:ext>
            </a:extLst>
          </p:cNvPr>
          <p:cNvSpPr/>
          <p:nvPr/>
        </p:nvSpPr>
        <p:spPr>
          <a:xfrm>
            <a:off x="3671" y="2593130"/>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400" b="1" dirty="0">
                <a:solidFill>
                  <a:schemeClr val="tx1"/>
                </a:solidFill>
                <a:effectLst/>
                <a:latin typeface="Arial"/>
                <a:cs typeface="Arial"/>
              </a:rPr>
              <a:t>Hence, how might we provide more </a:t>
            </a:r>
            <a:r>
              <a:rPr lang="en-SG" sz="2400" b="1" dirty="0">
                <a:solidFill>
                  <a:srgbClr val="C00000"/>
                </a:solidFill>
                <a:effectLst/>
                <a:latin typeface="Arial"/>
                <a:cs typeface="Arial"/>
              </a:rPr>
              <a:t>insightful</a:t>
            </a:r>
            <a:r>
              <a:rPr lang="en-SG" sz="2400" b="1" dirty="0">
                <a:solidFill>
                  <a:schemeClr val="tx1"/>
                </a:solidFill>
                <a:effectLst/>
                <a:latin typeface="Arial"/>
                <a:cs typeface="Arial"/>
              </a:rPr>
              <a:t> recommendations on </a:t>
            </a:r>
            <a:r>
              <a:rPr lang="en-SG" sz="2400" b="1" dirty="0">
                <a:solidFill>
                  <a:srgbClr val="C00000"/>
                </a:solidFill>
                <a:effectLst/>
                <a:latin typeface="Arial"/>
                <a:cs typeface="Arial"/>
              </a:rPr>
              <a:t>team composition </a:t>
            </a:r>
            <a:r>
              <a:rPr lang="en-SG" sz="2400" b="1" dirty="0">
                <a:solidFill>
                  <a:schemeClr val="tx1"/>
                </a:solidFill>
                <a:effectLst/>
                <a:latin typeface="Arial"/>
                <a:cs typeface="Arial"/>
              </a:rPr>
              <a:t>to </a:t>
            </a:r>
            <a:r>
              <a:rPr lang="en-SG" sz="2400" b="1" dirty="0">
                <a:solidFill>
                  <a:schemeClr val="tx1"/>
                </a:solidFill>
                <a:latin typeface="Arial"/>
                <a:cs typeface="Arial"/>
              </a:rPr>
              <a:t>today's</a:t>
            </a:r>
            <a:r>
              <a:rPr lang="en-SG" sz="2400" b="1" dirty="0">
                <a:solidFill>
                  <a:schemeClr val="tx1"/>
                </a:solidFill>
                <a:effectLst/>
                <a:latin typeface="Arial"/>
                <a:cs typeface="Arial"/>
              </a:rPr>
              <a:t> managers to deal with this complexity?</a:t>
            </a:r>
            <a:endParaRPr lang="en-SG" sz="2400" dirty="0">
              <a:solidFill>
                <a:schemeClr val="tx1"/>
              </a:solidFill>
              <a:effectLst/>
              <a:latin typeface="Arial"/>
              <a:cs typeface="Arial"/>
            </a:endParaRPr>
          </a:p>
        </p:txBody>
      </p:sp>
    </p:spTree>
    <p:extLst>
      <p:ext uri="{BB962C8B-B14F-4D97-AF65-F5344CB8AC3E}">
        <p14:creationId xmlns:p14="http://schemas.microsoft.com/office/powerpoint/2010/main" val="352889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The Problem:</a:t>
            </a:r>
            <a:endParaRPr lang="en-SG" sz="2000" dirty="0">
              <a:effectLst/>
              <a:latin typeface="Arial"/>
              <a:cs typeface="Arial"/>
            </a:endParaRPr>
          </a:p>
        </p:txBody>
      </p:sp>
      <p:pic>
        <p:nvPicPr>
          <p:cNvPr id="5" name="Picture 4" descr="Table&#10;&#10;Description automatically generated">
            <a:extLst>
              <a:ext uri="{FF2B5EF4-FFF2-40B4-BE49-F238E27FC236}">
                <a16:creationId xmlns:a16="http://schemas.microsoft.com/office/drawing/2014/main" id="{63581CF8-325D-D91A-9DB7-178E976C19B7}"/>
              </a:ext>
            </a:extLst>
          </p:cNvPr>
          <p:cNvPicPr>
            <a:picLocks noChangeAspect="1"/>
          </p:cNvPicPr>
          <p:nvPr/>
        </p:nvPicPr>
        <p:blipFill>
          <a:blip r:embed="rId2"/>
          <a:stretch>
            <a:fillRect/>
          </a:stretch>
        </p:blipFill>
        <p:spPr>
          <a:xfrm>
            <a:off x="114871" y="3283785"/>
            <a:ext cx="12192000" cy="289442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13854F0-947E-C0B7-B9EF-34908ABAD6BB}"/>
              </a:ext>
            </a:extLst>
          </p:cNvPr>
          <p:cNvPicPr>
            <a:picLocks noChangeAspect="1"/>
          </p:cNvPicPr>
          <p:nvPr/>
        </p:nvPicPr>
        <p:blipFill>
          <a:blip r:embed="rId3"/>
          <a:stretch>
            <a:fillRect/>
          </a:stretch>
        </p:blipFill>
        <p:spPr>
          <a:xfrm>
            <a:off x="379412" y="101970"/>
            <a:ext cx="12192000" cy="3435205"/>
          </a:xfrm>
          <a:prstGeom prst="rect">
            <a:avLst/>
          </a:prstGeom>
        </p:spPr>
      </p:pic>
      <p:cxnSp>
        <p:nvCxnSpPr>
          <p:cNvPr id="12" name="Straight Connector 11">
            <a:extLst>
              <a:ext uri="{FF2B5EF4-FFF2-40B4-BE49-F238E27FC236}">
                <a16:creationId xmlns:a16="http://schemas.microsoft.com/office/drawing/2014/main" id="{F9E97B16-8313-C5C6-7CA1-D7B7D7DC8318}"/>
              </a:ext>
            </a:extLst>
          </p:cNvPr>
          <p:cNvCxnSpPr>
            <a:cxnSpLocks/>
          </p:cNvCxnSpPr>
          <p:nvPr/>
        </p:nvCxnSpPr>
        <p:spPr>
          <a:xfrm>
            <a:off x="694224"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090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a:latin typeface="Arial"/>
                <a:cs typeface="Arial"/>
              </a:rPr>
              <a:t>Hierarchical Agglomerative Clustering:</a:t>
            </a:r>
            <a:endParaRPr lang="en-SG" sz="2000">
              <a:effectLst/>
              <a:latin typeface="Arial"/>
              <a:cs typeface="Arial"/>
            </a:endParaRPr>
          </a:p>
        </p:txBody>
      </p:sp>
      <p:sp>
        <p:nvSpPr>
          <p:cNvPr id="5" name="TextBox 4">
            <a:extLst>
              <a:ext uri="{FF2B5EF4-FFF2-40B4-BE49-F238E27FC236}">
                <a16:creationId xmlns:a16="http://schemas.microsoft.com/office/drawing/2014/main" id="{84C8D859-BAE8-EE08-51E3-2BC282241D99}"/>
              </a:ext>
            </a:extLst>
          </p:cNvPr>
          <p:cNvSpPr txBox="1"/>
          <p:nvPr/>
        </p:nvSpPr>
        <p:spPr>
          <a:xfrm>
            <a:off x="2331027" y="917553"/>
            <a:ext cx="6573982" cy="5078313"/>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Chosen Linkage Method: Ward Linkage</a:t>
            </a:r>
            <a:endParaRPr lang="en-SG" b="0">
              <a:solidFill>
                <a:srgbClr val="333333"/>
              </a:solidFill>
              <a:effectLst/>
              <a:latin typeface="Menlo" panose="020B0609030804020204" pitchFamily="49" charset="0"/>
            </a:endParaRPr>
          </a:p>
          <a:p>
            <a:br>
              <a:rPr lang="en-SG" b="0">
                <a:solidFill>
                  <a:srgbClr val="333333"/>
                </a:solidFill>
                <a:effectLst/>
                <a:latin typeface="Menlo" panose="020B0609030804020204" pitchFamily="49" charset="0"/>
              </a:rPr>
            </a:br>
            <a:r>
              <a:rPr lang="en-SG" b="0">
                <a:solidFill>
                  <a:srgbClr val="333333"/>
                </a:solidFill>
                <a:effectLst/>
                <a:latin typeface="Menlo" panose="020B0609030804020204" pitchFamily="49" charset="0"/>
              </a:rPr>
              <a:t>Our ideal results would include clusters that are best able to explain the variance in player behaviour within their teams. Basketball teams field </a:t>
            </a:r>
            <a:r>
              <a:rPr lang="en-SG" b="1">
                <a:solidFill>
                  <a:srgbClr val="777777"/>
                </a:solidFill>
                <a:effectLst/>
                <a:latin typeface="Menlo" panose="020B0609030804020204" pitchFamily="49" charset="0"/>
              </a:rPr>
              <a:t>**</a:t>
            </a:r>
            <a:r>
              <a:rPr lang="en-SG" b="1">
                <a:solidFill>
                  <a:srgbClr val="448C27"/>
                </a:solidFill>
                <a:effectLst/>
                <a:latin typeface="Menlo" panose="020B0609030804020204" pitchFamily="49" charset="0"/>
              </a:rPr>
              <a:t>9-10 players</a:t>
            </a:r>
            <a:r>
              <a:rPr lang="en-SG" b="1">
                <a:solidFill>
                  <a:srgbClr val="777777"/>
                </a:solidFill>
                <a:effectLst/>
                <a:latin typeface="Menlo" panose="020B0609030804020204" pitchFamily="49" charset="0"/>
              </a:rPr>
              <a:t>**</a:t>
            </a:r>
            <a:r>
              <a:rPr lang="en-SG" b="0">
                <a:solidFill>
                  <a:srgbClr val="333333"/>
                </a:solidFill>
                <a:effectLst/>
                <a:latin typeface="Menlo" panose="020B0609030804020204" pitchFamily="49" charset="0"/>
              </a:rPr>
              <a:t> every game, hence our desired number of clusters should be close to this number. Based on this, we eliminate </a:t>
            </a:r>
            <a:r>
              <a:rPr lang="en-SG" b="0" i="1">
                <a:solidFill>
                  <a:srgbClr val="777777"/>
                </a:solidFill>
                <a:effectLst/>
                <a:latin typeface="Menlo" panose="020B0609030804020204" pitchFamily="49" charset="0"/>
              </a:rPr>
              <a:t>*</a:t>
            </a:r>
            <a:r>
              <a:rPr lang="en-SG" b="0" i="1">
                <a:solidFill>
                  <a:srgbClr val="448C27"/>
                </a:solidFill>
                <a:effectLst/>
                <a:latin typeface="Menlo" panose="020B0609030804020204" pitchFamily="49" charset="0"/>
              </a:rPr>
              <a:t>Complete Linkage</a:t>
            </a:r>
            <a:r>
              <a:rPr lang="en-SG" b="0" i="1">
                <a:solidFill>
                  <a:srgbClr val="777777"/>
                </a:solidFill>
                <a:effectLst/>
                <a:latin typeface="Menlo" panose="020B0609030804020204" pitchFamily="49" charset="0"/>
              </a:rPr>
              <a:t>*</a:t>
            </a:r>
            <a:r>
              <a:rPr lang="en-SG" b="0">
                <a:solidFill>
                  <a:srgbClr val="333333"/>
                </a:solidFill>
                <a:effectLst/>
                <a:latin typeface="Menlo" panose="020B0609030804020204" pitchFamily="49" charset="0"/>
              </a:rPr>
              <a:t> as a method. Next, by observation we notice that </a:t>
            </a:r>
            <a:r>
              <a:rPr lang="en-SG" b="0" i="1">
                <a:solidFill>
                  <a:srgbClr val="777777"/>
                </a:solidFill>
                <a:effectLst/>
                <a:latin typeface="Menlo" panose="020B0609030804020204" pitchFamily="49" charset="0"/>
              </a:rPr>
              <a:t>*</a:t>
            </a:r>
            <a:r>
              <a:rPr lang="en-SG" b="0" i="1">
                <a:solidFill>
                  <a:srgbClr val="448C27"/>
                </a:solidFill>
                <a:effectLst/>
                <a:latin typeface="Menlo" panose="020B0609030804020204" pitchFamily="49" charset="0"/>
              </a:rPr>
              <a:t>Average</a:t>
            </a:r>
            <a:r>
              <a:rPr lang="en-SG" b="0" i="1">
                <a:solidFill>
                  <a:srgbClr val="777777"/>
                </a:solidFill>
                <a:effectLst/>
                <a:latin typeface="Menlo" panose="020B0609030804020204" pitchFamily="49" charset="0"/>
              </a:rPr>
              <a:t>*</a:t>
            </a:r>
            <a:r>
              <a:rPr lang="en-SG" b="0">
                <a:solidFill>
                  <a:srgbClr val="333333"/>
                </a:solidFill>
                <a:effectLst/>
                <a:latin typeface="Menlo" panose="020B0609030804020204" pitchFamily="49" charset="0"/>
              </a:rPr>
              <a:t> and </a:t>
            </a:r>
            <a:r>
              <a:rPr lang="en-SG" b="0" i="1">
                <a:solidFill>
                  <a:srgbClr val="777777"/>
                </a:solidFill>
                <a:effectLst/>
                <a:latin typeface="Menlo" panose="020B0609030804020204" pitchFamily="49" charset="0"/>
              </a:rPr>
              <a:t>*</a:t>
            </a:r>
            <a:r>
              <a:rPr lang="en-SG" b="0" i="1">
                <a:solidFill>
                  <a:srgbClr val="448C27"/>
                </a:solidFill>
                <a:effectLst/>
                <a:latin typeface="Menlo" panose="020B0609030804020204" pitchFamily="49" charset="0"/>
              </a:rPr>
              <a:t>Single Linkage</a:t>
            </a:r>
            <a:r>
              <a:rPr lang="en-SG" b="0" i="1">
                <a:solidFill>
                  <a:srgbClr val="777777"/>
                </a:solidFill>
                <a:effectLst/>
                <a:latin typeface="Menlo" panose="020B0609030804020204" pitchFamily="49" charset="0"/>
              </a:rPr>
              <a:t>*</a:t>
            </a:r>
            <a:r>
              <a:rPr lang="en-SG" b="0">
                <a:solidFill>
                  <a:srgbClr val="333333"/>
                </a:solidFill>
                <a:effectLst/>
                <a:latin typeface="Menlo" panose="020B0609030804020204" pitchFamily="49" charset="0"/>
              </a:rPr>
              <a:t> methods produce a desirable number of clusters, but they are not well distributed (Several Clusters with only 1-2 data points). Hence, the best method to deploy would be </a:t>
            </a:r>
            <a:r>
              <a:rPr lang="en-SG" b="1">
                <a:solidFill>
                  <a:srgbClr val="777777"/>
                </a:solidFill>
                <a:effectLst/>
                <a:latin typeface="Menlo" panose="020B0609030804020204" pitchFamily="49" charset="0"/>
              </a:rPr>
              <a:t>**</a:t>
            </a:r>
            <a:r>
              <a:rPr lang="en-SG" b="1">
                <a:solidFill>
                  <a:srgbClr val="448C27"/>
                </a:solidFill>
                <a:effectLst/>
                <a:latin typeface="Menlo" panose="020B0609030804020204" pitchFamily="49" charset="0"/>
              </a:rPr>
              <a:t>Wards Linkage</a:t>
            </a:r>
            <a:r>
              <a:rPr lang="en-SG" b="1">
                <a:solidFill>
                  <a:srgbClr val="777777"/>
                </a:solidFill>
                <a:effectLst/>
                <a:latin typeface="Menlo" panose="020B0609030804020204" pitchFamily="49" charset="0"/>
              </a:rPr>
              <a:t>**</a:t>
            </a:r>
            <a:r>
              <a:rPr lang="en-SG" b="0">
                <a:solidFill>
                  <a:srgbClr val="333333"/>
                </a:solidFill>
                <a:effectLst/>
                <a:latin typeface="Menlo" panose="020B0609030804020204" pitchFamily="49" charset="0"/>
              </a:rPr>
              <a:t>, which returns 9 Clusters that are fairly well distributed, and should account for the maximum variance in the data.</a:t>
            </a:r>
          </a:p>
        </p:txBody>
      </p:sp>
    </p:spTree>
    <p:extLst>
      <p:ext uri="{BB962C8B-B14F-4D97-AF65-F5344CB8AC3E}">
        <p14:creationId xmlns:p14="http://schemas.microsoft.com/office/powerpoint/2010/main" val="1470862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338554"/>
          </a:xfrm>
          <a:prstGeom prst="rect">
            <a:avLst/>
          </a:prstGeom>
          <a:noFill/>
        </p:spPr>
        <p:txBody>
          <a:bodyPr wrap="square" lIns="91440" tIns="45720" rIns="91440" bIns="45720" rtlCol="0" anchor="t">
            <a:spAutoFit/>
          </a:bodyPr>
          <a:lstStyle/>
          <a:p>
            <a:r>
              <a:rPr lang="en-SG" sz="1600" b="1">
                <a:latin typeface="Arial"/>
                <a:cs typeface="Arial"/>
              </a:rPr>
              <a:t>Hierarchical Agglomerative Clustering:</a:t>
            </a:r>
            <a:endParaRPr lang="en-SG" sz="1600">
              <a:effectLst/>
              <a:latin typeface="Arial"/>
              <a:cs typeface="Arial"/>
            </a:endParaRPr>
          </a:p>
        </p:txBody>
      </p:sp>
      <p:sp>
        <p:nvSpPr>
          <p:cNvPr id="6" name="TextBox 5">
            <a:extLst>
              <a:ext uri="{FF2B5EF4-FFF2-40B4-BE49-F238E27FC236}">
                <a16:creationId xmlns:a16="http://schemas.microsoft.com/office/drawing/2014/main" id="{B012ED99-9A60-ADA1-398A-591CF8123BEF}"/>
              </a:ext>
            </a:extLst>
          </p:cNvPr>
          <p:cNvSpPr txBox="1"/>
          <p:nvPr/>
        </p:nvSpPr>
        <p:spPr>
          <a:xfrm>
            <a:off x="2667003" y="1683234"/>
            <a:ext cx="2421082" cy="3539430"/>
          </a:xfrm>
          <a:prstGeom prst="rect">
            <a:avLst/>
          </a:prstGeom>
          <a:noFill/>
        </p:spPr>
        <p:txBody>
          <a:bodyPr wrap="square">
            <a:spAutoFit/>
          </a:bodyPr>
          <a:lstStyle/>
          <a:p>
            <a:r>
              <a:rPr lang="en-SG" sz="1400"/>
              <a:t>### </a:t>
            </a:r>
            <a:r>
              <a:rPr lang="en-SG" sz="1400" b="1"/>
              <a:t>Cluster 2 - Assist Maker Guards that operate around the paint</a:t>
            </a:r>
            <a:endParaRPr lang="en-SG" sz="1400"/>
          </a:p>
          <a:p>
            <a:r>
              <a:rPr lang="en-SG" sz="1400"/>
              <a:t>From </a:t>
            </a:r>
            <a:r>
              <a:rPr lang="en-SG" sz="1400" err="1"/>
              <a:t>hCLUSTER</a:t>
            </a:r>
            <a:r>
              <a:rPr lang="en-SG" sz="1400"/>
              <a:t> 2, we can see that the players generally have a negative low PC1, PC2, PC4 value while they have a </a:t>
            </a:r>
            <a:r>
              <a:rPr lang="en-SG" sz="1400" err="1"/>
              <a:t>postive</a:t>
            </a:r>
            <a:r>
              <a:rPr lang="en-SG" sz="1400"/>
              <a:t> low PC3 and PC5 value. </a:t>
            </a:r>
          </a:p>
          <a:p>
            <a:r>
              <a:rPr lang="en-SG" sz="1400"/>
              <a:t>This implies that these player are not </a:t>
            </a:r>
            <a:r>
              <a:rPr lang="en-SG" sz="1400" err="1"/>
              <a:t>centers</a:t>
            </a:r>
            <a:r>
              <a:rPr lang="en-SG" sz="1400"/>
              <a:t> but are guards that operate around the paint that pass and score mainly around there. </a:t>
            </a:r>
          </a:p>
          <a:p>
            <a:br>
              <a:rPr lang="en-SG" sz="1400"/>
            </a:br>
            <a:endParaRPr lang="en-SG" sz="1400"/>
          </a:p>
        </p:txBody>
      </p:sp>
      <p:sp>
        <p:nvSpPr>
          <p:cNvPr id="7" name="TextBox 6">
            <a:extLst>
              <a:ext uri="{FF2B5EF4-FFF2-40B4-BE49-F238E27FC236}">
                <a16:creationId xmlns:a16="http://schemas.microsoft.com/office/drawing/2014/main" id="{6108F760-9993-E667-AB46-E599A9B99D77}"/>
              </a:ext>
            </a:extLst>
          </p:cNvPr>
          <p:cNvSpPr txBox="1"/>
          <p:nvPr/>
        </p:nvSpPr>
        <p:spPr>
          <a:xfrm>
            <a:off x="-65805" y="1806107"/>
            <a:ext cx="2718954" cy="1815882"/>
          </a:xfrm>
          <a:prstGeom prst="rect">
            <a:avLst/>
          </a:prstGeom>
          <a:noFill/>
        </p:spPr>
        <p:txBody>
          <a:bodyPr wrap="square">
            <a:spAutoFit/>
          </a:bodyPr>
          <a:lstStyle/>
          <a:p>
            <a:r>
              <a:rPr lang="en-US" sz="1400" dirty="0"/>
              <a:t>### Cluster 1 - Elite Scoring Players</a:t>
            </a:r>
          </a:p>
          <a:p>
            <a:r>
              <a:rPr lang="en-US" sz="1400" dirty="0"/>
              <a:t>From </a:t>
            </a:r>
            <a:r>
              <a:rPr lang="en-US" sz="1400" dirty="0" err="1"/>
              <a:t>hCLUSTER</a:t>
            </a:r>
            <a:r>
              <a:rPr lang="en-US" sz="1400" dirty="0"/>
              <a:t> 1, we can see that the players generally have high PC2 and a low PC3 value.  </a:t>
            </a:r>
          </a:p>
          <a:p>
            <a:r>
              <a:rPr lang="en-US" sz="1400" dirty="0"/>
              <a:t>This means that these players are offensive minded stars that are not focusing on assist and can shoot the ball well</a:t>
            </a:r>
          </a:p>
        </p:txBody>
      </p:sp>
      <p:sp>
        <p:nvSpPr>
          <p:cNvPr id="9" name="TextBox 8">
            <a:extLst>
              <a:ext uri="{FF2B5EF4-FFF2-40B4-BE49-F238E27FC236}">
                <a16:creationId xmlns:a16="http://schemas.microsoft.com/office/drawing/2014/main" id="{D1077246-F5CE-9EF3-7686-28983E79A933}"/>
              </a:ext>
            </a:extLst>
          </p:cNvPr>
          <p:cNvSpPr txBox="1"/>
          <p:nvPr/>
        </p:nvSpPr>
        <p:spPr>
          <a:xfrm>
            <a:off x="5088085" y="1743530"/>
            <a:ext cx="2140525" cy="3108543"/>
          </a:xfrm>
          <a:prstGeom prst="rect">
            <a:avLst/>
          </a:prstGeom>
          <a:noFill/>
        </p:spPr>
        <p:txBody>
          <a:bodyPr wrap="square">
            <a:spAutoFit/>
          </a:bodyPr>
          <a:lstStyle/>
          <a:p>
            <a:r>
              <a:rPr lang="en-SG" sz="1400" b="0">
                <a:solidFill>
                  <a:srgbClr val="777777"/>
                </a:solidFill>
                <a:effectLst/>
                <a:latin typeface="Menlo" panose="020B0609030804020204" pitchFamily="49" charset="0"/>
              </a:rPr>
              <a:t>###</a:t>
            </a:r>
            <a:r>
              <a:rPr lang="en-SG" sz="1400" b="0">
                <a:solidFill>
                  <a:srgbClr val="AA3731"/>
                </a:solidFill>
                <a:effectLst/>
                <a:latin typeface="Menlo" panose="020B0609030804020204" pitchFamily="49" charset="0"/>
              </a:rPr>
              <a:t> </a:t>
            </a:r>
            <a:r>
              <a:rPr lang="en-SG" sz="1400" b="1">
                <a:solidFill>
                  <a:srgbClr val="AA3731"/>
                </a:solidFill>
                <a:effectLst/>
                <a:latin typeface="Menlo" panose="020B0609030804020204" pitchFamily="49" charset="0"/>
              </a:rPr>
              <a:t>Cluster 3 - Offensive Minded Guards</a:t>
            </a:r>
            <a:endParaRPr lang="en-SG" sz="1400" b="0">
              <a:solidFill>
                <a:srgbClr val="333333"/>
              </a:solidFill>
              <a:effectLst/>
              <a:latin typeface="Menlo" panose="020B0609030804020204" pitchFamily="49" charset="0"/>
            </a:endParaRPr>
          </a:p>
          <a:p>
            <a:r>
              <a:rPr lang="en-SG" sz="1400" b="0">
                <a:solidFill>
                  <a:srgbClr val="333333"/>
                </a:solidFill>
                <a:effectLst/>
                <a:latin typeface="Menlo" panose="020B0609030804020204" pitchFamily="49" charset="0"/>
              </a:rPr>
              <a:t>From hCLUSTER3, we can see that the players have negative PC1 values and positive PC2 Values. </a:t>
            </a:r>
          </a:p>
          <a:p>
            <a:r>
              <a:rPr lang="en-SG" sz="1400" b="0">
                <a:solidFill>
                  <a:srgbClr val="333333"/>
                </a:solidFill>
                <a:effectLst/>
                <a:latin typeface="Menlo" panose="020B0609030804020204" pitchFamily="49" charset="0"/>
              </a:rPr>
              <a:t>This implies that the players are guards that are offensive minded.</a:t>
            </a:r>
          </a:p>
        </p:txBody>
      </p:sp>
      <p:sp>
        <p:nvSpPr>
          <p:cNvPr id="12" name="TextBox 11">
            <a:extLst>
              <a:ext uri="{FF2B5EF4-FFF2-40B4-BE49-F238E27FC236}">
                <a16:creationId xmlns:a16="http://schemas.microsoft.com/office/drawing/2014/main" id="{A47CE947-B901-AD7D-E0B9-4AF3BFAD06AB}"/>
              </a:ext>
            </a:extLst>
          </p:cNvPr>
          <p:cNvSpPr txBox="1"/>
          <p:nvPr/>
        </p:nvSpPr>
        <p:spPr>
          <a:xfrm>
            <a:off x="7228610" y="1683234"/>
            <a:ext cx="2134759" cy="3754874"/>
          </a:xfrm>
          <a:prstGeom prst="rect">
            <a:avLst/>
          </a:prstGeom>
          <a:noFill/>
        </p:spPr>
        <p:txBody>
          <a:bodyPr wrap="square">
            <a:spAutoFit/>
          </a:bodyPr>
          <a:lstStyle/>
          <a:p>
            <a:r>
              <a:rPr lang="en-SG" sz="1400" b="0">
                <a:solidFill>
                  <a:srgbClr val="777777"/>
                </a:solidFill>
                <a:effectLst/>
                <a:latin typeface="Menlo" panose="020B0609030804020204" pitchFamily="49" charset="0"/>
              </a:rPr>
              <a:t>###</a:t>
            </a:r>
            <a:r>
              <a:rPr lang="en-SG" sz="1400" b="0">
                <a:solidFill>
                  <a:srgbClr val="AA3731"/>
                </a:solidFill>
                <a:effectLst/>
                <a:latin typeface="Menlo" panose="020B0609030804020204" pitchFamily="49" charset="0"/>
              </a:rPr>
              <a:t> </a:t>
            </a:r>
            <a:r>
              <a:rPr lang="en-SG" sz="1400" b="1">
                <a:solidFill>
                  <a:srgbClr val="AA3731"/>
                </a:solidFill>
                <a:effectLst/>
                <a:latin typeface="Menlo" panose="020B0609030804020204" pitchFamily="49" charset="0"/>
              </a:rPr>
              <a:t>Cluster 4 - Offensive Minded Forwards</a:t>
            </a:r>
            <a:endParaRPr lang="en-SG" sz="1400" b="0">
              <a:solidFill>
                <a:srgbClr val="333333"/>
              </a:solidFill>
              <a:effectLst/>
              <a:latin typeface="Menlo" panose="020B0609030804020204" pitchFamily="49" charset="0"/>
            </a:endParaRPr>
          </a:p>
          <a:p>
            <a:r>
              <a:rPr lang="en-SG" sz="1400" b="0">
                <a:solidFill>
                  <a:srgbClr val="333333"/>
                </a:solidFill>
                <a:effectLst/>
                <a:latin typeface="Menlo" panose="020B0609030804020204" pitchFamily="49" charset="0"/>
              </a:rPr>
              <a:t>From hCLUSTER4, we can see that the PC2 values are </a:t>
            </a:r>
            <a:r>
              <a:rPr lang="en-SG" sz="1400" b="0" err="1">
                <a:solidFill>
                  <a:srgbClr val="333333"/>
                </a:solidFill>
                <a:effectLst/>
                <a:latin typeface="Menlo" panose="020B0609030804020204" pitchFamily="49" charset="0"/>
              </a:rPr>
              <a:t>postive</a:t>
            </a:r>
            <a:r>
              <a:rPr lang="en-SG" sz="1400" b="0">
                <a:solidFill>
                  <a:srgbClr val="333333"/>
                </a:solidFill>
                <a:effectLst/>
                <a:latin typeface="Menlo" panose="020B0609030804020204" pitchFamily="49" charset="0"/>
              </a:rPr>
              <a:t> and PC3 values are negative</a:t>
            </a:r>
          </a:p>
          <a:p>
            <a:r>
              <a:rPr lang="en-SG" sz="1400" b="0">
                <a:solidFill>
                  <a:srgbClr val="333333"/>
                </a:solidFill>
                <a:effectLst/>
                <a:latin typeface="Menlo" panose="020B0609030804020204" pitchFamily="49" charset="0"/>
              </a:rPr>
              <a:t>This implies that the players are scoring focused forwards that do not operate mainly around the paint. </a:t>
            </a:r>
          </a:p>
          <a:p>
            <a:br>
              <a:rPr lang="en-SG" sz="1400" b="0">
                <a:solidFill>
                  <a:srgbClr val="333333"/>
                </a:solidFill>
                <a:effectLst/>
                <a:latin typeface="Menlo" panose="020B0609030804020204" pitchFamily="49" charset="0"/>
              </a:rPr>
            </a:br>
            <a:endParaRPr lang="en-SG" sz="1400" b="0">
              <a:solidFill>
                <a:srgbClr val="333333"/>
              </a:solidFill>
              <a:effectLst/>
              <a:latin typeface="Menlo" panose="020B0609030804020204" pitchFamily="49" charset="0"/>
            </a:endParaRPr>
          </a:p>
        </p:txBody>
      </p:sp>
      <p:sp>
        <p:nvSpPr>
          <p:cNvPr id="14" name="TextBox 13">
            <a:extLst>
              <a:ext uri="{FF2B5EF4-FFF2-40B4-BE49-F238E27FC236}">
                <a16:creationId xmlns:a16="http://schemas.microsoft.com/office/drawing/2014/main" id="{9C34DE13-6790-DAC2-8531-A042896F682F}"/>
              </a:ext>
            </a:extLst>
          </p:cNvPr>
          <p:cNvSpPr txBox="1"/>
          <p:nvPr/>
        </p:nvSpPr>
        <p:spPr>
          <a:xfrm>
            <a:off x="9458041" y="1509135"/>
            <a:ext cx="2611582" cy="2677656"/>
          </a:xfrm>
          <a:prstGeom prst="rect">
            <a:avLst/>
          </a:prstGeom>
          <a:noFill/>
        </p:spPr>
        <p:txBody>
          <a:bodyPr wrap="square">
            <a:spAutoFit/>
          </a:bodyPr>
          <a:lstStyle/>
          <a:p>
            <a:r>
              <a:rPr lang="en-SG" sz="1400" b="0">
                <a:solidFill>
                  <a:srgbClr val="777777"/>
                </a:solidFill>
                <a:effectLst/>
                <a:latin typeface="Menlo" panose="020B0609030804020204" pitchFamily="49" charset="0"/>
              </a:rPr>
              <a:t>###</a:t>
            </a:r>
            <a:r>
              <a:rPr lang="en-SG" sz="1400" b="0">
                <a:solidFill>
                  <a:srgbClr val="AA3731"/>
                </a:solidFill>
                <a:effectLst/>
                <a:latin typeface="Menlo" panose="020B0609030804020204" pitchFamily="49" charset="0"/>
              </a:rPr>
              <a:t> </a:t>
            </a:r>
            <a:r>
              <a:rPr lang="en-SG" sz="1400" b="1">
                <a:solidFill>
                  <a:srgbClr val="AA3731"/>
                </a:solidFill>
                <a:effectLst/>
                <a:latin typeface="Menlo" panose="020B0609030804020204" pitchFamily="49" charset="0"/>
              </a:rPr>
              <a:t>Cluster 5 - Shooting Big Man</a:t>
            </a:r>
            <a:endParaRPr lang="en-SG" sz="1400" b="0">
              <a:solidFill>
                <a:srgbClr val="333333"/>
              </a:solidFill>
              <a:effectLst/>
              <a:latin typeface="Menlo" panose="020B0609030804020204" pitchFamily="49" charset="0"/>
            </a:endParaRPr>
          </a:p>
          <a:p>
            <a:r>
              <a:rPr lang="en-SG" sz="1400" b="0">
                <a:solidFill>
                  <a:srgbClr val="333333"/>
                </a:solidFill>
                <a:effectLst/>
                <a:latin typeface="Menlo" panose="020B0609030804020204" pitchFamily="49" charset="0"/>
              </a:rPr>
              <a:t>From hCLUSTER5, we can that the PC2 is positive and PC3 and PC5 is negative</a:t>
            </a:r>
          </a:p>
          <a:p>
            <a:r>
              <a:rPr lang="en-SG" sz="1400" b="0">
                <a:solidFill>
                  <a:srgbClr val="333333"/>
                </a:solidFill>
                <a:effectLst/>
                <a:latin typeface="Menlo" panose="020B0609030804020204" pitchFamily="49" charset="0"/>
              </a:rPr>
              <a:t>Coupled together with the stats, we can tell that the players in this clusters are big men that can shoot the ball well</a:t>
            </a:r>
          </a:p>
        </p:txBody>
      </p:sp>
      <p:sp>
        <p:nvSpPr>
          <p:cNvPr id="16" name="TextBox 15">
            <a:extLst>
              <a:ext uri="{FF2B5EF4-FFF2-40B4-BE49-F238E27FC236}">
                <a16:creationId xmlns:a16="http://schemas.microsoft.com/office/drawing/2014/main" id="{F7C8F806-68C5-E7DF-9243-F656B88B4C5E}"/>
              </a:ext>
            </a:extLst>
          </p:cNvPr>
          <p:cNvSpPr txBox="1"/>
          <p:nvPr/>
        </p:nvSpPr>
        <p:spPr>
          <a:xfrm>
            <a:off x="4981296" y="-184498"/>
            <a:ext cx="4382073" cy="1815882"/>
          </a:xfrm>
          <a:prstGeom prst="rect">
            <a:avLst/>
          </a:prstGeom>
          <a:noFill/>
        </p:spPr>
        <p:txBody>
          <a:bodyPr wrap="square">
            <a:spAutoFit/>
          </a:bodyPr>
          <a:lstStyle/>
          <a:p>
            <a:r>
              <a:rPr lang="en-SG" sz="1400" b="0">
                <a:solidFill>
                  <a:srgbClr val="777777"/>
                </a:solidFill>
                <a:effectLst/>
                <a:latin typeface="Menlo" panose="020B0609030804020204" pitchFamily="49" charset="0"/>
              </a:rPr>
              <a:t>###</a:t>
            </a:r>
            <a:r>
              <a:rPr lang="en-SG" sz="1400" b="0">
                <a:solidFill>
                  <a:srgbClr val="AA3731"/>
                </a:solidFill>
                <a:effectLst/>
                <a:latin typeface="Menlo" panose="020B0609030804020204" pitchFamily="49" charset="0"/>
              </a:rPr>
              <a:t> </a:t>
            </a:r>
            <a:r>
              <a:rPr lang="en-SG" sz="1400" b="1">
                <a:solidFill>
                  <a:srgbClr val="AA3731"/>
                </a:solidFill>
                <a:effectLst/>
                <a:latin typeface="Menlo" panose="020B0609030804020204" pitchFamily="49" charset="0"/>
              </a:rPr>
              <a:t>Cluster 6 - Effective Shooters</a:t>
            </a:r>
            <a:endParaRPr lang="en-SG" sz="1400" b="0">
              <a:solidFill>
                <a:srgbClr val="333333"/>
              </a:solidFill>
              <a:effectLst/>
              <a:latin typeface="Menlo" panose="020B0609030804020204" pitchFamily="49" charset="0"/>
            </a:endParaRPr>
          </a:p>
          <a:p>
            <a:r>
              <a:rPr lang="en-SG" sz="1400" b="0">
                <a:solidFill>
                  <a:srgbClr val="333333"/>
                </a:solidFill>
                <a:effectLst/>
                <a:latin typeface="Menlo" panose="020B0609030804020204" pitchFamily="49" charset="0"/>
              </a:rPr>
              <a:t>From </a:t>
            </a:r>
            <a:r>
              <a:rPr lang="en-SG" sz="1400" b="0" err="1">
                <a:solidFill>
                  <a:srgbClr val="333333"/>
                </a:solidFill>
                <a:effectLst/>
                <a:latin typeface="Menlo" panose="020B0609030804020204" pitchFamily="49" charset="0"/>
              </a:rPr>
              <a:t>hCLUSTERS</a:t>
            </a:r>
            <a:r>
              <a:rPr lang="en-SG" sz="1400" b="0">
                <a:solidFill>
                  <a:srgbClr val="333333"/>
                </a:solidFill>
                <a:effectLst/>
                <a:latin typeface="Menlo" panose="020B0609030804020204" pitchFamily="49" charset="0"/>
              </a:rPr>
              <a:t>, we can see that PC2 and PC3 is negative. </a:t>
            </a:r>
          </a:p>
          <a:p>
            <a:r>
              <a:rPr lang="en-SG" sz="1400" b="0">
                <a:solidFill>
                  <a:srgbClr val="333333"/>
                </a:solidFill>
                <a:effectLst/>
                <a:latin typeface="Menlo" panose="020B0609030804020204" pitchFamily="49" charset="0"/>
              </a:rPr>
              <a:t>Coupled together with the stats, we can tell that the players in this clusters are effective shooters of the ball. They are good at pull ups and catch and shoot. </a:t>
            </a:r>
          </a:p>
        </p:txBody>
      </p:sp>
      <p:sp>
        <p:nvSpPr>
          <p:cNvPr id="18" name="TextBox 17">
            <a:extLst>
              <a:ext uri="{FF2B5EF4-FFF2-40B4-BE49-F238E27FC236}">
                <a16:creationId xmlns:a16="http://schemas.microsoft.com/office/drawing/2014/main" id="{44C17E0E-CEBA-E9DF-431D-020198A998F7}"/>
              </a:ext>
            </a:extLst>
          </p:cNvPr>
          <p:cNvSpPr txBox="1"/>
          <p:nvPr/>
        </p:nvSpPr>
        <p:spPr>
          <a:xfrm>
            <a:off x="-913238" y="4344871"/>
            <a:ext cx="6573982" cy="1384995"/>
          </a:xfrm>
          <a:prstGeom prst="rect">
            <a:avLst/>
          </a:prstGeom>
          <a:noFill/>
        </p:spPr>
        <p:txBody>
          <a:bodyPr wrap="square">
            <a:spAutoFit/>
          </a:bodyPr>
          <a:lstStyle/>
          <a:p>
            <a:r>
              <a:rPr lang="en-SG" sz="1400" b="0">
                <a:solidFill>
                  <a:srgbClr val="777777"/>
                </a:solidFill>
                <a:effectLst/>
                <a:latin typeface="Menlo" panose="020B0609030804020204" pitchFamily="49" charset="0"/>
              </a:rPr>
              <a:t>###</a:t>
            </a:r>
            <a:r>
              <a:rPr lang="en-SG" sz="1400" b="0">
                <a:solidFill>
                  <a:srgbClr val="AA3731"/>
                </a:solidFill>
                <a:effectLst/>
                <a:latin typeface="Menlo" panose="020B0609030804020204" pitchFamily="49" charset="0"/>
              </a:rPr>
              <a:t> </a:t>
            </a:r>
            <a:r>
              <a:rPr lang="en-SG" sz="1400" b="1">
                <a:solidFill>
                  <a:srgbClr val="AA3731"/>
                </a:solidFill>
                <a:effectLst/>
                <a:latin typeface="Menlo" panose="020B0609030804020204" pitchFamily="49" charset="0"/>
              </a:rPr>
              <a:t>Cluster 7 - Scoring Shooters</a:t>
            </a:r>
            <a:r>
              <a:rPr lang="en-SG" sz="1400" b="0">
                <a:solidFill>
                  <a:srgbClr val="AA3731"/>
                </a:solidFill>
                <a:effectLst/>
                <a:latin typeface="Menlo" panose="020B0609030804020204" pitchFamily="49" charset="0"/>
              </a:rPr>
              <a:t> </a:t>
            </a:r>
            <a:endParaRPr lang="en-SG" sz="1400" b="0">
              <a:solidFill>
                <a:srgbClr val="333333"/>
              </a:solidFill>
              <a:effectLst/>
              <a:latin typeface="Menlo" panose="020B0609030804020204" pitchFamily="49" charset="0"/>
            </a:endParaRPr>
          </a:p>
          <a:p>
            <a:r>
              <a:rPr lang="en-SG" sz="1400" b="0">
                <a:solidFill>
                  <a:srgbClr val="333333"/>
                </a:solidFill>
                <a:effectLst/>
                <a:latin typeface="Menlo" panose="020B0609030804020204" pitchFamily="49" charset="0"/>
              </a:rPr>
              <a:t>From </a:t>
            </a:r>
            <a:r>
              <a:rPr lang="en-SG" sz="1400" b="0" err="1">
                <a:solidFill>
                  <a:srgbClr val="333333"/>
                </a:solidFill>
                <a:effectLst/>
                <a:latin typeface="Menlo" panose="020B0609030804020204" pitchFamily="49" charset="0"/>
              </a:rPr>
              <a:t>hCLUSTERS</a:t>
            </a:r>
            <a:r>
              <a:rPr lang="en-SG" sz="1400" b="0">
                <a:solidFill>
                  <a:srgbClr val="333333"/>
                </a:solidFill>
                <a:effectLst/>
                <a:latin typeface="Menlo" panose="020B0609030804020204" pitchFamily="49" charset="0"/>
              </a:rPr>
              <a:t>, we can see that PC1 and PC4 is negative while PC2 is positive. </a:t>
            </a:r>
          </a:p>
          <a:p>
            <a:r>
              <a:rPr lang="en-SG" sz="1400" b="0">
                <a:solidFill>
                  <a:srgbClr val="333333"/>
                </a:solidFill>
                <a:effectLst/>
                <a:latin typeface="Menlo" panose="020B0609030804020204" pitchFamily="49" charset="0"/>
              </a:rPr>
              <a:t>Coupled together with the stats, we can tell that the players In this clusters focus on scoring and do not mainly score from the paint.</a:t>
            </a:r>
          </a:p>
        </p:txBody>
      </p:sp>
      <p:sp>
        <p:nvSpPr>
          <p:cNvPr id="20" name="TextBox 19">
            <a:extLst>
              <a:ext uri="{FF2B5EF4-FFF2-40B4-BE49-F238E27FC236}">
                <a16:creationId xmlns:a16="http://schemas.microsoft.com/office/drawing/2014/main" id="{D1FD4B10-0728-9501-010D-AE79C7DB74D7}"/>
              </a:ext>
            </a:extLst>
          </p:cNvPr>
          <p:cNvSpPr txBox="1"/>
          <p:nvPr/>
        </p:nvSpPr>
        <p:spPr>
          <a:xfrm>
            <a:off x="3157686" y="5155225"/>
            <a:ext cx="6573982" cy="2585323"/>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8 - Traditional Big Men</a:t>
            </a:r>
            <a:r>
              <a:rPr lang="en-SG" b="0">
                <a:solidFill>
                  <a:srgbClr val="AA3731"/>
                </a:solidFill>
                <a:effectLst/>
                <a:latin typeface="Menlo" panose="020B0609030804020204" pitchFamily="49" charset="0"/>
              </a:rPr>
              <a:t> </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From </a:t>
            </a:r>
            <a:r>
              <a:rPr lang="en-SG" b="0" err="1">
                <a:solidFill>
                  <a:srgbClr val="333333"/>
                </a:solidFill>
                <a:effectLst/>
                <a:latin typeface="Menlo" panose="020B0609030804020204" pitchFamily="49" charset="0"/>
              </a:rPr>
              <a:t>hCLUSTERS</a:t>
            </a:r>
            <a:r>
              <a:rPr lang="en-SG" b="0">
                <a:solidFill>
                  <a:srgbClr val="333333"/>
                </a:solidFill>
                <a:effectLst/>
                <a:latin typeface="Menlo" panose="020B0609030804020204" pitchFamily="49" charset="0"/>
              </a:rPr>
              <a:t>, we can see that PC1 and PC2 is positive while the rest of the PCs are mixed. </a:t>
            </a:r>
          </a:p>
          <a:p>
            <a:r>
              <a:rPr lang="en-SG" b="0">
                <a:solidFill>
                  <a:srgbClr val="333333"/>
                </a:solidFill>
                <a:effectLst/>
                <a:latin typeface="Menlo" panose="020B0609030804020204" pitchFamily="49" charset="0"/>
              </a:rPr>
              <a:t>Coupled together with the stats, we can tell this players are primarily based around in the paint area during the game. They really make most of their points there.</a:t>
            </a:r>
          </a:p>
          <a:p>
            <a:br>
              <a:rPr lang="en-SG" b="0">
                <a:solidFill>
                  <a:srgbClr val="333333"/>
                </a:solidFill>
                <a:effectLst/>
                <a:latin typeface="Menlo" panose="020B0609030804020204" pitchFamily="49" charset="0"/>
              </a:rPr>
            </a:br>
            <a:endParaRPr lang="en-SG" b="0">
              <a:solidFill>
                <a:srgbClr val="333333"/>
              </a:solidFill>
              <a:effectLst/>
              <a:latin typeface="Menlo" panose="020B0609030804020204" pitchFamily="49" charset="0"/>
            </a:endParaRPr>
          </a:p>
        </p:txBody>
      </p:sp>
      <p:sp>
        <p:nvSpPr>
          <p:cNvPr id="22" name="TextBox 21">
            <a:extLst>
              <a:ext uri="{FF2B5EF4-FFF2-40B4-BE49-F238E27FC236}">
                <a16:creationId xmlns:a16="http://schemas.microsoft.com/office/drawing/2014/main" id="{C3B83373-870F-50C6-98B2-59BB8C646A17}"/>
              </a:ext>
            </a:extLst>
          </p:cNvPr>
          <p:cNvSpPr txBox="1"/>
          <p:nvPr/>
        </p:nvSpPr>
        <p:spPr>
          <a:xfrm>
            <a:off x="9524997" y="4217233"/>
            <a:ext cx="4715159" cy="2308324"/>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9: Rotational Players</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Players in this cluster are not elite in any specific category. </a:t>
            </a:r>
            <a:r>
              <a:rPr lang="en-SG" b="0" err="1">
                <a:solidFill>
                  <a:srgbClr val="333333"/>
                </a:solidFill>
                <a:effectLst/>
                <a:latin typeface="Menlo" panose="020B0609030804020204" pitchFamily="49" charset="0"/>
              </a:rPr>
              <a:t>THey</a:t>
            </a:r>
            <a:r>
              <a:rPr lang="en-SG" b="0">
                <a:solidFill>
                  <a:srgbClr val="333333"/>
                </a:solidFill>
                <a:effectLst/>
                <a:latin typeface="Menlo" panose="020B0609030804020204" pitchFamily="49" charset="0"/>
              </a:rPr>
              <a:t> are average players with a negative PC4, indicating that their net rating is not positive. </a:t>
            </a:r>
          </a:p>
        </p:txBody>
      </p:sp>
    </p:spTree>
    <p:extLst>
      <p:ext uri="{BB962C8B-B14F-4D97-AF65-F5344CB8AC3E}">
        <p14:creationId xmlns:p14="http://schemas.microsoft.com/office/powerpoint/2010/main" val="416071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a:latin typeface="Arial"/>
                <a:cs typeface="Arial"/>
              </a:rPr>
              <a:t>K-Means Clustering:</a:t>
            </a:r>
            <a:endParaRPr lang="en-SG" sz="2000">
              <a:effectLst/>
              <a:latin typeface="Arial"/>
              <a:cs typeface="Arial"/>
            </a:endParaRPr>
          </a:p>
        </p:txBody>
      </p:sp>
      <p:sp>
        <p:nvSpPr>
          <p:cNvPr id="5" name="TextBox 4">
            <a:extLst>
              <a:ext uri="{FF2B5EF4-FFF2-40B4-BE49-F238E27FC236}">
                <a16:creationId xmlns:a16="http://schemas.microsoft.com/office/drawing/2014/main" id="{33DAB7B9-778A-5861-1CD3-008A0F820446}"/>
              </a:ext>
            </a:extLst>
          </p:cNvPr>
          <p:cNvSpPr txBox="1"/>
          <p:nvPr/>
        </p:nvSpPr>
        <p:spPr>
          <a:xfrm>
            <a:off x="5618018" y="663650"/>
            <a:ext cx="6573982" cy="1754326"/>
          </a:xfrm>
          <a:prstGeom prst="rect">
            <a:avLst/>
          </a:prstGeom>
          <a:noFill/>
        </p:spPr>
        <p:txBody>
          <a:bodyPr wrap="square">
            <a:spAutoFit/>
          </a:bodyPr>
          <a:lstStyle/>
          <a:p>
            <a:r>
              <a:rPr lang="en-SG"/>
              <a:t>### </a:t>
            </a:r>
            <a:r>
              <a:rPr lang="en-SG" b="1"/>
              <a:t>Cluster 2 - Elite Solo Scorer</a:t>
            </a:r>
            <a:r>
              <a:rPr lang="en-SG"/>
              <a:t> </a:t>
            </a:r>
          </a:p>
          <a:p>
            <a:r>
              <a:rPr lang="en-SG"/>
              <a:t>From </a:t>
            </a:r>
            <a:r>
              <a:rPr lang="en-SG" err="1"/>
              <a:t>kCLUSTERS</a:t>
            </a:r>
            <a:r>
              <a:rPr lang="en-SG"/>
              <a:t>, we can see that PC2 is high for these groups of players but the PC4 is negative</a:t>
            </a:r>
          </a:p>
          <a:p>
            <a:r>
              <a:rPr lang="en-SG"/>
              <a:t>Coupled together with the stats, we can tell this players are elite scorers as well but they made their buckets by themselves (unassisted)</a:t>
            </a:r>
          </a:p>
        </p:txBody>
      </p:sp>
      <p:sp>
        <p:nvSpPr>
          <p:cNvPr id="6" name="TextBox 5">
            <a:extLst>
              <a:ext uri="{FF2B5EF4-FFF2-40B4-BE49-F238E27FC236}">
                <a16:creationId xmlns:a16="http://schemas.microsoft.com/office/drawing/2014/main" id="{BA19BF47-C75C-540E-E8FF-73E0715EF990}"/>
              </a:ext>
            </a:extLst>
          </p:cNvPr>
          <p:cNvSpPr txBox="1"/>
          <p:nvPr/>
        </p:nvSpPr>
        <p:spPr>
          <a:xfrm>
            <a:off x="379412" y="663650"/>
            <a:ext cx="6573982" cy="1754326"/>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1 - Elite Offensive Forwards</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From </a:t>
            </a:r>
            <a:r>
              <a:rPr lang="en-SG" b="0" err="1">
                <a:solidFill>
                  <a:srgbClr val="333333"/>
                </a:solidFill>
                <a:effectLst/>
                <a:latin typeface="Menlo" panose="020B0609030804020204" pitchFamily="49" charset="0"/>
              </a:rPr>
              <a:t>kCLUSTERS</a:t>
            </a:r>
            <a:r>
              <a:rPr lang="en-SG" b="0">
                <a:solidFill>
                  <a:srgbClr val="333333"/>
                </a:solidFill>
                <a:effectLst/>
                <a:latin typeface="Menlo" panose="020B0609030804020204" pitchFamily="49" charset="0"/>
              </a:rPr>
              <a:t>, we can see that PC2 is especially high for these groups of players </a:t>
            </a:r>
          </a:p>
          <a:p>
            <a:r>
              <a:rPr lang="en-SG" b="0">
                <a:solidFill>
                  <a:srgbClr val="333333"/>
                </a:solidFill>
                <a:effectLst/>
                <a:latin typeface="Menlo" panose="020B0609030804020204" pitchFamily="49" charset="0"/>
              </a:rPr>
              <a:t>Coupled together with the stats, we can tell this players are elite scorers and are forwards</a:t>
            </a:r>
          </a:p>
        </p:txBody>
      </p:sp>
      <p:sp>
        <p:nvSpPr>
          <p:cNvPr id="8" name="TextBox 7">
            <a:extLst>
              <a:ext uri="{FF2B5EF4-FFF2-40B4-BE49-F238E27FC236}">
                <a16:creationId xmlns:a16="http://schemas.microsoft.com/office/drawing/2014/main" id="{A4137B02-FA26-58F3-A876-6DE3C5017B33}"/>
              </a:ext>
            </a:extLst>
          </p:cNvPr>
          <p:cNvSpPr txBox="1"/>
          <p:nvPr/>
        </p:nvSpPr>
        <p:spPr>
          <a:xfrm>
            <a:off x="0" y="2417976"/>
            <a:ext cx="6573982" cy="1477328"/>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3 - Paint Players</a:t>
            </a:r>
            <a:r>
              <a:rPr lang="en-SG" b="0">
                <a:solidFill>
                  <a:srgbClr val="AA3731"/>
                </a:solidFill>
                <a:effectLst/>
                <a:latin typeface="Menlo" panose="020B0609030804020204" pitchFamily="49" charset="0"/>
              </a:rPr>
              <a:t> </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From </a:t>
            </a:r>
            <a:r>
              <a:rPr lang="en-SG" b="0" err="1">
                <a:solidFill>
                  <a:srgbClr val="333333"/>
                </a:solidFill>
                <a:effectLst/>
                <a:latin typeface="Menlo" panose="020B0609030804020204" pitchFamily="49" charset="0"/>
              </a:rPr>
              <a:t>kCLUSTERS</a:t>
            </a:r>
            <a:r>
              <a:rPr lang="en-SG" b="0">
                <a:solidFill>
                  <a:srgbClr val="333333"/>
                </a:solidFill>
                <a:effectLst/>
                <a:latin typeface="Menlo" panose="020B0609030804020204" pitchFamily="49" charset="0"/>
              </a:rPr>
              <a:t>, we can see that PC1 and PC2 is high for these groups of players</a:t>
            </a:r>
          </a:p>
          <a:p>
            <a:r>
              <a:rPr lang="en-SG" b="0">
                <a:solidFill>
                  <a:srgbClr val="333333"/>
                </a:solidFill>
                <a:effectLst/>
                <a:latin typeface="Menlo" panose="020B0609030804020204" pitchFamily="49" charset="0"/>
              </a:rPr>
              <a:t>Coupled together with the stats, we can tell this players are based around the Paint</a:t>
            </a:r>
          </a:p>
        </p:txBody>
      </p:sp>
      <p:sp>
        <p:nvSpPr>
          <p:cNvPr id="10" name="TextBox 9">
            <a:extLst>
              <a:ext uri="{FF2B5EF4-FFF2-40B4-BE49-F238E27FC236}">
                <a16:creationId xmlns:a16="http://schemas.microsoft.com/office/drawing/2014/main" id="{9F69ABB4-65A7-9C76-42FD-B42E278DEA9E}"/>
              </a:ext>
            </a:extLst>
          </p:cNvPr>
          <p:cNvSpPr txBox="1"/>
          <p:nvPr/>
        </p:nvSpPr>
        <p:spPr>
          <a:xfrm>
            <a:off x="5906294" y="1983847"/>
            <a:ext cx="6573982" cy="2031325"/>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4 - Rotational Level Players that do not make their own shots</a:t>
            </a:r>
            <a:r>
              <a:rPr lang="en-SG" b="0">
                <a:solidFill>
                  <a:srgbClr val="AA3731"/>
                </a:solidFill>
                <a:effectLst/>
                <a:latin typeface="Menlo" panose="020B0609030804020204" pitchFamily="49" charset="0"/>
              </a:rPr>
              <a:t> </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From </a:t>
            </a:r>
            <a:r>
              <a:rPr lang="en-SG" b="0" err="1">
                <a:solidFill>
                  <a:srgbClr val="333333"/>
                </a:solidFill>
                <a:effectLst/>
                <a:latin typeface="Menlo" panose="020B0609030804020204" pitchFamily="49" charset="0"/>
              </a:rPr>
              <a:t>kCLUSTERS</a:t>
            </a:r>
            <a:r>
              <a:rPr lang="en-SG" b="0">
                <a:solidFill>
                  <a:srgbClr val="333333"/>
                </a:solidFill>
                <a:effectLst/>
                <a:latin typeface="Menlo" panose="020B0609030804020204" pitchFamily="49" charset="0"/>
              </a:rPr>
              <a:t>, we can see that PC3 and PC4 are negative for these groups of players</a:t>
            </a:r>
          </a:p>
          <a:p>
            <a:r>
              <a:rPr lang="en-SG" b="0">
                <a:solidFill>
                  <a:srgbClr val="333333"/>
                </a:solidFill>
                <a:effectLst/>
                <a:latin typeface="Menlo" panose="020B0609030804020204" pitchFamily="49" charset="0"/>
              </a:rPr>
              <a:t>Coupled together with the stats, we can tell this players are average players that operate out of the paint and not make their own shots</a:t>
            </a:r>
          </a:p>
        </p:txBody>
      </p:sp>
      <p:sp>
        <p:nvSpPr>
          <p:cNvPr id="12" name="TextBox 11">
            <a:extLst>
              <a:ext uri="{FF2B5EF4-FFF2-40B4-BE49-F238E27FC236}">
                <a16:creationId xmlns:a16="http://schemas.microsoft.com/office/drawing/2014/main" id="{5E3BC05E-B4B8-8BF8-9462-F3B159B4EC98}"/>
              </a:ext>
            </a:extLst>
          </p:cNvPr>
          <p:cNvSpPr txBox="1"/>
          <p:nvPr/>
        </p:nvSpPr>
        <p:spPr>
          <a:xfrm>
            <a:off x="-562444" y="3883441"/>
            <a:ext cx="6726382" cy="2031325"/>
          </a:xfrm>
          <a:prstGeom prst="rect">
            <a:avLst/>
          </a:prstGeom>
          <a:noFill/>
        </p:spPr>
        <p:txBody>
          <a:bodyPr wrap="square">
            <a:spAutoFit/>
          </a:bodyPr>
          <a:lstStyle/>
          <a:p>
            <a:r>
              <a:rPr lang="en-SG" b="0" dirty="0">
                <a:solidFill>
                  <a:srgbClr val="777777"/>
                </a:solidFill>
                <a:effectLst/>
                <a:latin typeface="Menlo" panose="020B0609030804020204" pitchFamily="49" charset="0"/>
              </a:rPr>
              <a:t>###</a:t>
            </a:r>
            <a:r>
              <a:rPr lang="en-SG" b="0" dirty="0">
                <a:solidFill>
                  <a:srgbClr val="AA3731"/>
                </a:solidFill>
                <a:effectLst/>
                <a:latin typeface="Menlo" panose="020B0609030804020204" pitchFamily="49" charset="0"/>
              </a:rPr>
              <a:t> </a:t>
            </a:r>
            <a:r>
              <a:rPr lang="en-SG" b="1" dirty="0">
                <a:solidFill>
                  <a:srgbClr val="AA3731"/>
                </a:solidFill>
                <a:effectLst/>
                <a:latin typeface="Menlo" panose="020B0609030804020204" pitchFamily="49" charset="0"/>
              </a:rPr>
              <a:t>Cluster 5 - Decent Level Players that are not good passes</a:t>
            </a:r>
            <a:r>
              <a:rPr lang="en-SG" b="0" dirty="0">
                <a:solidFill>
                  <a:srgbClr val="AA3731"/>
                </a:solidFill>
                <a:effectLst/>
                <a:latin typeface="Menlo" panose="020B0609030804020204" pitchFamily="49" charset="0"/>
              </a:rPr>
              <a:t> </a:t>
            </a:r>
            <a:endParaRPr lang="en-SG" b="0" dirty="0">
              <a:solidFill>
                <a:srgbClr val="333333"/>
              </a:solidFill>
              <a:effectLst/>
              <a:latin typeface="Menlo" panose="020B0609030804020204" pitchFamily="49" charset="0"/>
            </a:endParaRPr>
          </a:p>
          <a:p>
            <a:r>
              <a:rPr lang="en-SG" b="0" dirty="0">
                <a:solidFill>
                  <a:srgbClr val="333333"/>
                </a:solidFill>
                <a:effectLst/>
                <a:latin typeface="Menlo" panose="020B0609030804020204" pitchFamily="49" charset="0"/>
              </a:rPr>
              <a:t>From </a:t>
            </a:r>
            <a:r>
              <a:rPr lang="en-SG" b="0" dirty="0" err="1">
                <a:solidFill>
                  <a:srgbClr val="333333"/>
                </a:solidFill>
                <a:effectLst/>
                <a:latin typeface="Menlo" panose="020B0609030804020204" pitchFamily="49" charset="0"/>
              </a:rPr>
              <a:t>kCLUSTERS</a:t>
            </a:r>
            <a:r>
              <a:rPr lang="en-SG" b="0" dirty="0">
                <a:solidFill>
                  <a:srgbClr val="333333"/>
                </a:solidFill>
                <a:effectLst/>
                <a:latin typeface="Menlo" panose="020B0609030804020204" pitchFamily="49" charset="0"/>
              </a:rPr>
              <a:t>, we can see that PC3 and PC5 are negative for these groups of players</a:t>
            </a:r>
          </a:p>
          <a:p>
            <a:r>
              <a:rPr lang="en-SG" b="0" dirty="0">
                <a:solidFill>
                  <a:srgbClr val="333333"/>
                </a:solidFill>
                <a:effectLst/>
                <a:latin typeface="Menlo" panose="020B0609030804020204" pitchFamily="49" charset="0"/>
              </a:rPr>
              <a:t>Coupled together with the stats, we can tell this players are decent players that operate out of the paint and make poor passes</a:t>
            </a:r>
          </a:p>
        </p:txBody>
      </p:sp>
      <p:sp>
        <p:nvSpPr>
          <p:cNvPr id="14" name="TextBox 13">
            <a:extLst>
              <a:ext uri="{FF2B5EF4-FFF2-40B4-BE49-F238E27FC236}">
                <a16:creationId xmlns:a16="http://schemas.microsoft.com/office/drawing/2014/main" id="{D4562D21-20E9-5904-9AD5-A0C12F48E97E}"/>
              </a:ext>
            </a:extLst>
          </p:cNvPr>
          <p:cNvSpPr txBox="1"/>
          <p:nvPr/>
        </p:nvSpPr>
        <p:spPr>
          <a:xfrm>
            <a:off x="5753894" y="4027872"/>
            <a:ext cx="6726382" cy="1754326"/>
          </a:xfrm>
          <a:prstGeom prst="rect">
            <a:avLst/>
          </a:prstGeom>
          <a:noFill/>
        </p:spPr>
        <p:txBody>
          <a:bodyPr wrap="square">
            <a:spAutoFit/>
          </a:bodyPr>
          <a:lstStyle/>
          <a:p>
            <a:r>
              <a:rPr lang="en-SG" b="0">
                <a:solidFill>
                  <a:srgbClr val="777777"/>
                </a:solidFill>
                <a:effectLst/>
                <a:latin typeface="Menlo" panose="020B0609030804020204" pitchFamily="49" charset="0"/>
              </a:rPr>
              <a:t>###</a:t>
            </a:r>
            <a:r>
              <a:rPr lang="en-SG" b="0">
                <a:solidFill>
                  <a:srgbClr val="AA3731"/>
                </a:solidFill>
                <a:effectLst/>
                <a:latin typeface="Menlo" panose="020B0609030804020204" pitchFamily="49" charset="0"/>
              </a:rPr>
              <a:t> </a:t>
            </a:r>
            <a:r>
              <a:rPr lang="en-SG" b="1">
                <a:solidFill>
                  <a:srgbClr val="AA3731"/>
                </a:solidFill>
                <a:effectLst/>
                <a:latin typeface="Menlo" panose="020B0609030804020204" pitchFamily="49" charset="0"/>
              </a:rPr>
              <a:t>Cluster 6 - Guards that focus on driving</a:t>
            </a:r>
            <a:endParaRPr lang="en-SG" b="0">
              <a:solidFill>
                <a:srgbClr val="333333"/>
              </a:solidFill>
              <a:effectLst/>
              <a:latin typeface="Menlo" panose="020B0609030804020204" pitchFamily="49" charset="0"/>
            </a:endParaRPr>
          </a:p>
          <a:p>
            <a:r>
              <a:rPr lang="en-SG" b="0">
                <a:solidFill>
                  <a:srgbClr val="333333"/>
                </a:solidFill>
                <a:effectLst/>
                <a:latin typeface="Menlo" panose="020B0609030804020204" pitchFamily="49" charset="0"/>
              </a:rPr>
              <a:t>From </a:t>
            </a:r>
            <a:r>
              <a:rPr lang="en-SG" b="0" err="1">
                <a:solidFill>
                  <a:srgbClr val="333333"/>
                </a:solidFill>
                <a:effectLst/>
                <a:latin typeface="Menlo" panose="020B0609030804020204" pitchFamily="49" charset="0"/>
              </a:rPr>
              <a:t>kCLUSTERS</a:t>
            </a:r>
            <a:r>
              <a:rPr lang="en-SG" b="0">
                <a:solidFill>
                  <a:srgbClr val="333333"/>
                </a:solidFill>
                <a:effectLst/>
                <a:latin typeface="Menlo" panose="020B0609030804020204" pitchFamily="49" charset="0"/>
              </a:rPr>
              <a:t>, we can see that PC1 and PC5 are negative for these groups of players</a:t>
            </a:r>
          </a:p>
          <a:p>
            <a:r>
              <a:rPr lang="en-SG" b="0">
                <a:solidFill>
                  <a:srgbClr val="333333"/>
                </a:solidFill>
                <a:effectLst/>
                <a:latin typeface="Menlo" panose="020B0609030804020204" pitchFamily="49" charset="0"/>
              </a:rPr>
              <a:t>Coupled together with the stats, we can tell this players are guards that operate out of the paint and focus on driving the ball</a:t>
            </a:r>
          </a:p>
        </p:txBody>
      </p:sp>
    </p:spTree>
    <p:extLst>
      <p:ext uri="{BB962C8B-B14F-4D97-AF65-F5344CB8AC3E}">
        <p14:creationId xmlns:p14="http://schemas.microsoft.com/office/powerpoint/2010/main" val="110320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27">
            <a:extLst>
              <a:ext uri="{FF2B5EF4-FFF2-40B4-BE49-F238E27FC236}">
                <a16:creationId xmlns:a16="http://schemas.microsoft.com/office/drawing/2014/main" id="{539B24D4-DB1E-23FA-8238-02F38ACD8AEB}"/>
              </a:ext>
            </a:extLst>
          </p:cNvPr>
          <p:cNvSpPr/>
          <p:nvPr/>
        </p:nvSpPr>
        <p:spPr>
          <a:xfrm flipH="1">
            <a:off x="729454" y="2336641"/>
            <a:ext cx="987488" cy="2182730"/>
          </a:xfrm>
          <a:prstGeom prst="downArrow">
            <a:avLst>
              <a:gd name="adj1" fmla="val 50000"/>
              <a:gd name="adj2" fmla="val 53574"/>
            </a:avLst>
          </a:prstGeom>
          <a:solidFill>
            <a:schemeClr val="bg1">
              <a:lumMod val="8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a:latin typeface="Arial"/>
                <a:cs typeface="Arial"/>
              </a:rPr>
              <a:t>The Data Set: </a:t>
            </a:r>
            <a:r>
              <a:rPr lang="en-SG" sz="2000" b="1">
                <a:effectLst/>
                <a:latin typeface="Arial"/>
                <a:cs typeface="Arial"/>
              </a:rPr>
              <a:t>To answer this question, we aim to analyse publicl</a:t>
            </a:r>
            <a:r>
              <a:rPr lang="en-SG" sz="2000" b="1">
                <a:latin typeface="Arial"/>
                <a:cs typeface="Arial"/>
              </a:rPr>
              <a:t>y available player statistics from NBA.com</a:t>
            </a:r>
            <a:endParaRPr lang="en-SG" sz="2000">
              <a:effectLst/>
              <a:latin typeface="Arial"/>
              <a:cs typeface="Arial"/>
            </a:endParaRPr>
          </a:p>
        </p:txBody>
      </p:sp>
      <p:sp>
        <p:nvSpPr>
          <p:cNvPr id="9" name="Rectangle 8">
            <a:extLst>
              <a:ext uri="{FF2B5EF4-FFF2-40B4-BE49-F238E27FC236}">
                <a16:creationId xmlns:a16="http://schemas.microsoft.com/office/drawing/2014/main" id="{02A32AEC-3C60-2C7E-5BE7-ED30F44F96F1}"/>
              </a:ext>
            </a:extLst>
          </p:cNvPr>
          <p:cNvSpPr/>
          <p:nvPr/>
        </p:nvSpPr>
        <p:spPr>
          <a:xfrm>
            <a:off x="379412" y="1068235"/>
            <a:ext cx="1655587" cy="9629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Data Problem</a:t>
            </a:r>
            <a:endParaRPr lang="en-US">
              <a:solidFill>
                <a:schemeClr val="tx1"/>
              </a:solidFill>
            </a:endParaRPr>
          </a:p>
        </p:txBody>
      </p:sp>
      <p:sp>
        <p:nvSpPr>
          <p:cNvPr id="2" name="Rectangle 1">
            <a:extLst>
              <a:ext uri="{FF2B5EF4-FFF2-40B4-BE49-F238E27FC236}">
                <a16:creationId xmlns:a16="http://schemas.microsoft.com/office/drawing/2014/main" id="{753FB478-918A-32CB-5C16-FA233D86B260}"/>
              </a:ext>
            </a:extLst>
          </p:cNvPr>
          <p:cNvSpPr/>
          <p:nvPr/>
        </p:nvSpPr>
        <p:spPr>
          <a:xfrm>
            <a:off x="367526" y="4825523"/>
            <a:ext cx="1655587" cy="10493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Extending the problem</a:t>
            </a:r>
            <a:endParaRPr lang="en-US"/>
          </a:p>
        </p:txBody>
      </p:sp>
      <p:sp>
        <p:nvSpPr>
          <p:cNvPr id="3" name="Rectangle 2">
            <a:extLst>
              <a:ext uri="{FF2B5EF4-FFF2-40B4-BE49-F238E27FC236}">
                <a16:creationId xmlns:a16="http://schemas.microsoft.com/office/drawing/2014/main" id="{16CE52FC-3165-F06F-738E-8406EED155C1}"/>
              </a:ext>
            </a:extLst>
          </p:cNvPr>
          <p:cNvSpPr/>
          <p:nvPr/>
        </p:nvSpPr>
        <p:spPr>
          <a:xfrm>
            <a:off x="2374652" y="1066496"/>
            <a:ext cx="6134348" cy="96466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Given various player attributes and play statistics, how can we </a:t>
            </a:r>
            <a:r>
              <a:rPr lang="en-US" sz="1600" b="1">
                <a:solidFill>
                  <a:schemeClr val="tx1"/>
                </a:solidFill>
                <a:latin typeface="Arial"/>
                <a:cs typeface="Arial"/>
              </a:rPr>
              <a:t>group similar players</a:t>
            </a:r>
            <a:r>
              <a:rPr lang="en-US" sz="1600">
                <a:solidFill>
                  <a:schemeClr val="tx1"/>
                </a:solidFill>
                <a:latin typeface="Arial"/>
                <a:cs typeface="Arial"/>
              </a:rPr>
              <a:t> together?</a:t>
            </a:r>
          </a:p>
        </p:txBody>
      </p:sp>
      <p:sp>
        <p:nvSpPr>
          <p:cNvPr id="10" name="Rectangle 9">
            <a:extLst>
              <a:ext uri="{FF2B5EF4-FFF2-40B4-BE49-F238E27FC236}">
                <a16:creationId xmlns:a16="http://schemas.microsoft.com/office/drawing/2014/main" id="{788F7382-52F8-41FB-88CB-4098962C77BA}"/>
              </a:ext>
            </a:extLst>
          </p:cNvPr>
          <p:cNvSpPr/>
          <p:nvPr/>
        </p:nvSpPr>
        <p:spPr>
          <a:xfrm>
            <a:off x="2383870" y="4825523"/>
            <a:ext cx="6125129" cy="104933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We then analyze the compositions of all teams to determine what makes </a:t>
            </a:r>
            <a:r>
              <a:rPr lang="en-US" sz="1600" b="1">
                <a:solidFill>
                  <a:schemeClr val="tx1"/>
                </a:solidFill>
                <a:latin typeface="Arial"/>
                <a:cs typeface="Arial"/>
              </a:rPr>
              <a:t>top performing NBA teams</a:t>
            </a:r>
          </a:p>
        </p:txBody>
      </p:sp>
      <p:sp>
        <p:nvSpPr>
          <p:cNvPr id="11" name="Rectangle 10">
            <a:extLst>
              <a:ext uri="{FF2B5EF4-FFF2-40B4-BE49-F238E27FC236}">
                <a16:creationId xmlns:a16="http://schemas.microsoft.com/office/drawing/2014/main" id="{39B0BB90-F632-4EAD-D04A-7B852A325761}"/>
              </a:ext>
            </a:extLst>
          </p:cNvPr>
          <p:cNvSpPr/>
          <p:nvPr/>
        </p:nvSpPr>
        <p:spPr>
          <a:xfrm>
            <a:off x="2523698" y="3495497"/>
            <a:ext cx="5383879" cy="717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Arial"/>
                <a:cs typeface="Arial"/>
              </a:rPr>
              <a:t>Our Hypothesis: </a:t>
            </a:r>
            <a:r>
              <a:rPr lang="en-US" sz="1600" dirty="0">
                <a:solidFill>
                  <a:schemeClr val="tx1"/>
                </a:solidFill>
                <a:latin typeface="Arial"/>
                <a:cs typeface="Arial"/>
              </a:rPr>
              <a:t>We will be able to uncover underlying patterns among players using the scraped data through </a:t>
            </a:r>
            <a:r>
              <a:rPr lang="en-US" sz="1600" i="1" dirty="0">
                <a:solidFill>
                  <a:schemeClr val="tx1"/>
                </a:solidFill>
                <a:latin typeface="Arial"/>
                <a:cs typeface="Arial"/>
              </a:rPr>
              <a:t>data exploration</a:t>
            </a:r>
            <a:r>
              <a:rPr lang="en-US" sz="1600" dirty="0">
                <a:solidFill>
                  <a:schemeClr val="tx1"/>
                </a:solidFill>
                <a:latin typeface="Arial"/>
                <a:cs typeface="Arial"/>
              </a:rPr>
              <a:t> and </a:t>
            </a:r>
            <a:r>
              <a:rPr lang="en-US" sz="1600" i="1" dirty="0">
                <a:solidFill>
                  <a:schemeClr val="tx1"/>
                </a:solidFill>
                <a:latin typeface="Arial"/>
                <a:cs typeface="Arial"/>
              </a:rPr>
              <a:t>machine learning techniques</a:t>
            </a:r>
            <a:endParaRPr lang="en-US" sz="1600" b="1" i="1" dirty="0">
              <a:solidFill>
                <a:schemeClr val="tx1"/>
              </a:solidFill>
              <a:latin typeface="Arial"/>
              <a:cs typeface="Arial"/>
            </a:endParaRPr>
          </a:p>
        </p:txBody>
      </p:sp>
      <p:pic>
        <p:nvPicPr>
          <p:cNvPr id="5" name="Picture 5" descr="A picture containing text, clock&#10;&#10;Description automatically generated">
            <a:extLst>
              <a:ext uri="{FF2B5EF4-FFF2-40B4-BE49-F238E27FC236}">
                <a16:creationId xmlns:a16="http://schemas.microsoft.com/office/drawing/2014/main" id="{7B9A0A86-BCE7-1DF3-B46E-9E1F09C30F22}"/>
              </a:ext>
            </a:extLst>
          </p:cNvPr>
          <p:cNvPicPr>
            <a:picLocks noChangeAspect="1"/>
          </p:cNvPicPr>
          <p:nvPr/>
        </p:nvPicPr>
        <p:blipFill>
          <a:blip r:embed="rId3"/>
          <a:stretch>
            <a:fillRect/>
          </a:stretch>
        </p:blipFill>
        <p:spPr>
          <a:xfrm>
            <a:off x="9366346" y="1050913"/>
            <a:ext cx="1384604" cy="1384604"/>
          </a:xfrm>
          <a:prstGeom prst="rect">
            <a:avLst/>
          </a:prstGeom>
        </p:spPr>
      </p:pic>
      <p:cxnSp>
        <p:nvCxnSpPr>
          <p:cNvPr id="12" name="Straight Connector 11">
            <a:extLst>
              <a:ext uri="{FF2B5EF4-FFF2-40B4-BE49-F238E27FC236}">
                <a16:creationId xmlns:a16="http://schemas.microsoft.com/office/drawing/2014/main" id="{FDF9C38E-60AD-CAFD-BD19-9EE8877BD487}"/>
              </a:ext>
            </a:extLst>
          </p:cNvPr>
          <p:cNvCxnSpPr>
            <a:cxnSpLocks/>
          </p:cNvCxnSpPr>
          <p:nvPr/>
        </p:nvCxnSpPr>
        <p:spPr>
          <a:xfrm>
            <a:off x="694224"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12">
            <a:extLst>
              <a:ext uri="{FF2B5EF4-FFF2-40B4-BE49-F238E27FC236}">
                <a16:creationId xmlns:a16="http://schemas.microsoft.com/office/drawing/2014/main" id="{DA2277D1-733D-B982-A8E2-B23A23413A07}"/>
              </a:ext>
            </a:extLst>
          </p:cNvPr>
          <p:cNvPicPr>
            <a:picLocks noChangeAspect="1"/>
          </p:cNvPicPr>
          <p:nvPr/>
        </p:nvPicPr>
        <p:blipFill>
          <a:blip r:embed="rId4"/>
          <a:stretch>
            <a:fillRect/>
          </a:stretch>
        </p:blipFill>
        <p:spPr>
          <a:xfrm>
            <a:off x="8714334" y="2970042"/>
            <a:ext cx="1006954" cy="1017852"/>
          </a:xfrm>
          <a:prstGeom prst="rect">
            <a:avLst/>
          </a:prstGeom>
        </p:spPr>
      </p:pic>
      <p:pic>
        <p:nvPicPr>
          <p:cNvPr id="13" name="Picture 13">
            <a:extLst>
              <a:ext uri="{FF2B5EF4-FFF2-40B4-BE49-F238E27FC236}">
                <a16:creationId xmlns:a16="http://schemas.microsoft.com/office/drawing/2014/main" id="{6A111567-43C5-B1E1-B3FF-987A9F74FAC8}"/>
              </a:ext>
            </a:extLst>
          </p:cNvPr>
          <p:cNvPicPr>
            <a:picLocks noChangeAspect="1"/>
          </p:cNvPicPr>
          <p:nvPr/>
        </p:nvPicPr>
        <p:blipFill>
          <a:blip r:embed="rId5"/>
          <a:stretch>
            <a:fillRect/>
          </a:stretch>
        </p:blipFill>
        <p:spPr>
          <a:xfrm>
            <a:off x="10288626" y="2970042"/>
            <a:ext cx="1012403" cy="1017852"/>
          </a:xfrm>
          <a:prstGeom prst="rect">
            <a:avLst/>
          </a:prstGeom>
        </p:spPr>
      </p:pic>
      <p:sp>
        <p:nvSpPr>
          <p:cNvPr id="14" name="TextBox 13">
            <a:extLst>
              <a:ext uri="{FF2B5EF4-FFF2-40B4-BE49-F238E27FC236}">
                <a16:creationId xmlns:a16="http://schemas.microsoft.com/office/drawing/2014/main" id="{1A736D44-ED50-BB6C-51C7-B32F336CC122}"/>
              </a:ext>
            </a:extLst>
          </p:cNvPr>
          <p:cNvSpPr txBox="1"/>
          <p:nvPr/>
        </p:nvSpPr>
        <p:spPr>
          <a:xfrm>
            <a:off x="9698765" y="3278913"/>
            <a:ext cx="538991" cy="400110"/>
          </a:xfrm>
          <a:prstGeom prst="rect">
            <a:avLst/>
          </a:prstGeom>
          <a:noFill/>
        </p:spPr>
        <p:txBody>
          <a:bodyPr wrap="square" lIns="91440" tIns="45720" rIns="91440" bIns="45720" rtlCol="0" anchor="t">
            <a:spAutoFit/>
          </a:bodyPr>
          <a:lstStyle/>
          <a:p>
            <a:r>
              <a:rPr lang="en-SG" sz="2000" b="1" dirty="0">
                <a:latin typeface="Arial"/>
                <a:cs typeface="Arial"/>
              </a:rPr>
              <a:t>VS</a:t>
            </a:r>
            <a:endParaRPr lang="en-US" dirty="0"/>
          </a:p>
        </p:txBody>
      </p:sp>
      <p:pic>
        <p:nvPicPr>
          <p:cNvPr id="15" name="Picture 15" descr="Icon&#10;&#10;Description automatically generated">
            <a:extLst>
              <a:ext uri="{FF2B5EF4-FFF2-40B4-BE49-F238E27FC236}">
                <a16:creationId xmlns:a16="http://schemas.microsoft.com/office/drawing/2014/main" id="{69399EF4-4034-D50E-52EA-340FA7B16C31}"/>
              </a:ext>
            </a:extLst>
          </p:cNvPr>
          <p:cNvPicPr>
            <a:picLocks noChangeAspect="1"/>
          </p:cNvPicPr>
          <p:nvPr/>
        </p:nvPicPr>
        <p:blipFill>
          <a:blip r:embed="rId6"/>
          <a:stretch>
            <a:fillRect/>
          </a:stretch>
        </p:blipFill>
        <p:spPr>
          <a:xfrm>
            <a:off x="9417146" y="4618247"/>
            <a:ext cx="1250531" cy="1256607"/>
          </a:xfrm>
          <a:prstGeom prst="rect">
            <a:avLst/>
          </a:prstGeom>
        </p:spPr>
      </p:pic>
      <p:pic>
        <p:nvPicPr>
          <p:cNvPr id="13314" name="Picture 2">
            <a:extLst>
              <a:ext uri="{FF2B5EF4-FFF2-40B4-BE49-F238E27FC236}">
                <a16:creationId xmlns:a16="http://schemas.microsoft.com/office/drawing/2014/main" id="{544863BE-CABB-64D4-F0EB-84AA1A35A8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0346" y="2086614"/>
            <a:ext cx="1281296" cy="128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56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own Arrow 27">
            <a:extLst>
              <a:ext uri="{FF2B5EF4-FFF2-40B4-BE49-F238E27FC236}">
                <a16:creationId xmlns:a16="http://schemas.microsoft.com/office/drawing/2014/main" id="{AC138504-4DF2-CAAC-4BB5-8D91EC1461B1}"/>
              </a:ext>
            </a:extLst>
          </p:cNvPr>
          <p:cNvSpPr/>
          <p:nvPr/>
        </p:nvSpPr>
        <p:spPr>
          <a:xfrm rot="16200000">
            <a:off x="5849062" y="-3234754"/>
            <a:ext cx="522400" cy="11404653"/>
          </a:xfrm>
          <a:prstGeom prst="downArrow">
            <a:avLst>
              <a:gd name="adj1" fmla="val 50000"/>
              <a:gd name="adj2" fmla="val 53574"/>
            </a:avLst>
          </a:prstGeom>
          <a:solidFill>
            <a:schemeClr val="bg1">
              <a:lumMod val="8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400110"/>
          </a:xfrm>
          <a:prstGeom prst="rect">
            <a:avLst/>
          </a:prstGeom>
          <a:noFill/>
        </p:spPr>
        <p:txBody>
          <a:bodyPr wrap="square" lIns="91440" tIns="45720" rIns="91440" bIns="45720" rtlCol="0" anchor="t">
            <a:spAutoFit/>
          </a:bodyPr>
          <a:lstStyle/>
          <a:p>
            <a:r>
              <a:rPr lang="en-SG" sz="2000" b="1" dirty="0">
                <a:latin typeface="Arial"/>
                <a:cs typeface="Arial"/>
              </a:rPr>
              <a:t>Tech Stack: </a:t>
            </a:r>
            <a:r>
              <a:rPr lang="en-SG" sz="2000" b="1" dirty="0">
                <a:effectLst/>
                <a:latin typeface="Arial"/>
                <a:cs typeface="Arial"/>
              </a:rPr>
              <a:t>These are the main libraries and tools we deployed to conduct our analysis</a:t>
            </a:r>
            <a:endParaRPr lang="en-SG" sz="2000" dirty="0">
              <a:effectLst/>
              <a:latin typeface="Arial"/>
              <a:cs typeface="Arial"/>
            </a:endParaRPr>
          </a:p>
        </p:txBody>
      </p:sp>
      <p:pic>
        <p:nvPicPr>
          <p:cNvPr id="6146" name="Picture 2">
            <a:extLst>
              <a:ext uri="{FF2B5EF4-FFF2-40B4-BE49-F238E27FC236}">
                <a16:creationId xmlns:a16="http://schemas.microsoft.com/office/drawing/2014/main" id="{B913B18E-CFC2-FC41-36D2-6B2DC1CE4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10" y="3137793"/>
            <a:ext cx="1705424" cy="17821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ikit-learn - Wikipedia">
            <a:extLst>
              <a:ext uri="{FF2B5EF4-FFF2-40B4-BE49-F238E27FC236}">
                <a16:creationId xmlns:a16="http://schemas.microsoft.com/office/drawing/2014/main" id="{2D4F2480-0EFF-B55F-3ABC-E69B265A7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43" y="3164519"/>
            <a:ext cx="2523401" cy="13582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eautiful Soup 4 | Funthon">
            <a:extLst>
              <a:ext uri="{FF2B5EF4-FFF2-40B4-BE49-F238E27FC236}">
                <a16:creationId xmlns:a16="http://schemas.microsoft.com/office/drawing/2014/main" id="{4D507514-78BF-B84C-153A-6139FC66C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7498" y="3029242"/>
            <a:ext cx="3473852" cy="14935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andas - NumFOCUS">
            <a:extLst>
              <a:ext uri="{FF2B5EF4-FFF2-40B4-BE49-F238E27FC236}">
                <a16:creationId xmlns:a16="http://schemas.microsoft.com/office/drawing/2014/main" id="{C30429F2-D79E-9789-E5F3-C44DE2BE3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0221" y="2922258"/>
            <a:ext cx="2261568" cy="226156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0D9C865-371D-7C5F-3B36-8C9D3253CE35}"/>
              </a:ext>
            </a:extLst>
          </p:cNvPr>
          <p:cNvSpPr/>
          <p:nvPr/>
        </p:nvSpPr>
        <p:spPr>
          <a:xfrm>
            <a:off x="1365323" y="2206372"/>
            <a:ext cx="2111804"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Data Collection </a:t>
            </a:r>
          </a:p>
        </p:txBody>
      </p:sp>
      <p:sp>
        <p:nvSpPr>
          <p:cNvPr id="27" name="Rectangle 26">
            <a:extLst>
              <a:ext uri="{FF2B5EF4-FFF2-40B4-BE49-F238E27FC236}">
                <a16:creationId xmlns:a16="http://schemas.microsoft.com/office/drawing/2014/main" id="{F03991B2-6C7C-D1EF-6FD6-A51DBE2A6007}"/>
              </a:ext>
            </a:extLst>
          </p:cNvPr>
          <p:cNvSpPr/>
          <p:nvPr/>
        </p:nvSpPr>
        <p:spPr>
          <a:xfrm>
            <a:off x="5011087" y="2206372"/>
            <a:ext cx="1937085"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Data Cleaning</a:t>
            </a:r>
          </a:p>
        </p:txBody>
      </p:sp>
      <p:sp>
        <p:nvSpPr>
          <p:cNvPr id="29" name="Rectangle 28">
            <a:extLst>
              <a:ext uri="{FF2B5EF4-FFF2-40B4-BE49-F238E27FC236}">
                <a16:creationId xmlns:a16="http://schemas.microsoft.com/office/drawing/2014/main" id="{B478E285-CC15-3FB6-CEB9-65DBEB106E72}"/>
              </a:ext>
            </a:extLst>
          </p:cNvPr>
          <p:cNvSpPr/>
          <p:nvPr/>
        </p:nvSpPr>
        <p:spPr>
          <a:xfrm>
            <a:off x="8487068" y="2235725"/>
            <a:ext cx="1937085" cy="510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panose="020B0604020202020204" pitchFamily="34" charset="0"/>
                <a:cs typeface="Arial" panose="020B0604020202020204" pitchFamily="34" charset="0"/>
              </a:rPr>
              <a:t>Data Analysis</a:t>
            </a:r>
          </a:p>
        </p:txBody>
      </p:sp>
      <p:pic>
        <p:nvPicPr>
          <p:cNvPr id="6154" name="Picture 10">
            <a:extLst>
              <a:ext uri="{FF2B5EF4-FFF2-40B4-BE49-F238E27FC236}">
                <a16:creationId xmlns:a16="http://schemas.microsoft.com/office/drawing/2014/main" id="{1A4BB64D-69BC-5BDC-EF39-422A5D945A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4198" y="1282668"/>
            <a:ext cx="974695" cy="97469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C51E5149-AFB9-9A49-5ADC-CE61F86A9E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2437" y="1188595"/>
            <a:ext cx="1073276" cy="10732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87AC9313-7572-9820-658B-D78A28D60D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4712" y="1188924"/>
            <a:ext cx="1073276" cy="10732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8AC07003-5714-3730-1846-D59DE6264EE7}"/>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733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riangle 12">
            <a:extLst>
              <a:ext uri="{FF2B5EF4-FFF2-40B4-BE49-F238E27FC236}">
                <a16:creationId xmlns:a16="http://schemas.microsoft.com/office/drawing/2014/main" id="{E8E90775-82AF-CEC1-E1AB-2924FB9ED1E8}"/>
              </a:ext>
            </a:extLst>
          </p:cNvPr>
          <p:cNvSpPr/>
          <p:nvPr/>
        </p:nvSpPr>
        <p:spPr>
          <a:xfrm rot="16200000">
            <a:off x="2840895" y="2366353"/>
            <a:ext cx="3470308"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Data Collection: Using </a:t>
            </a:r>
            <a:r>
              <a:rPr lang="en-SG" sz="2000" b="1" dirty="0">
                <a:solidFill>
                  <a:srgbClr val="C00000"/>
                </a:solidFill>
                <a:latin typeface="Arial"/>
                <a:cs typeface="Arial"/>
              </a:rPr>
              <a:t>Selenium Webdriver </a:t>
            </a:r>
            <a:r>
              <a:rPr lang="en-SG" sz="2000" b="1" dirty="0">
                <a:latin typeface="Arial"/>
                <a:cs typeface="Arial"/>
              </a:rPr>
              <a:t>and </a:t>
            </a:r>
            <a:r>
              <a:rPr lang="en-SG" sz="2000" b="1" dirty="0">
                <a:solidFill>
                  <a:srgbClr val="C00000"/>
                </a:solidFill>
                <a:latin typeface="Arial"/>
                <a:cs typeface="Arial"/>
              </a:rPr>
              <a:t>BeautifulSoup4 </a:t>
            </a:r>
            <a:r>
              <a:rPr lang="en-SG" sz="2000" b="1" dirty="0">
                <a:latin typeface="Arial"/>
                <a:cs typeface="Arial"/>
              </a:rPr>
              <a:t>to scrape the preliminary data to form our main </a:t>
            </a:r>
            <a:r>
              <a:rPr lang="en-SG" sz="2000" b="1" dirty="0">
                <a:solidFill>
                  <a:srgbClr val="C00000"/>
                </a:solidFill>
                <a:latin typeface="Arial"/>
                <a:cs typeface="Arial"/>
              </a:rPr>
              <a:t>Data Set</a:t>
            </a:r>
            <a:endParaRPr lang="en-SG" sz="2000" dirty="0">
              <a:solidFill>
                <a:srgbClr val="C00000"/>
              </a:solidFill>
              <a:effectLst/>
              <a:latin typeface="Arial"/>
              <a:cs typeface="Arial"/>
            </a:endParaRPr>
          </a:p>
        </p:txBody>
      </p:sp>
      <p:grpSp>
        <p:nvGrpSpPr>
          <p:cNvPr id="10" name="Group 9">
            <a:extLst>
              <a:ext uri="{FF2B5EF4-FFF2-40B4-BE49-F238E27FC236}">
                <a16:creationId xmlns:a16="http://schemas.microsoft.com/office/drawing/2014/main" id="{08C7C8AB-97EA-5C2A-E906-13A2F2C4BA50}"/>
              </a:ext>
            </a:extLst>
          </p:cNvPr>
          <p:cNvGrpSpPr/>
          <p:nvPr/>
        </p:nvGrpSpPr>
        <p:grpSpPr>
          <a:xfrm>
            <a:off x="377290" y="2501785"/>
            <a:ext cx="4649386" cy="2710576"/>
            <a:chOff x="293488" y="1449694"/>
            <a:chExt cx="6790112" cy="3958612"/>
          </a:xfrm>
        </p:grpSpPr>
        <p:pic>
          <p:nvPicPr>
            <p:cNvPr id="2" name="Picture 1">
              <a:extLst>
                <a:ext uri="{FF2B5EF4-FFF2-40B4-BE49-F238E27FC236}">
                  <a16:creationId xmlns:a16="http://schemas.microsoft.com/office/drawing/2014/main" id="{77B4EA20-4B74-361D-0687-3683D8E8C6C7}"/>
                </a:ext>
              </a:extLst>
            </p:cNvPr>
            <p:cNvPicPr>
              <a:picLocks noChangeAspect="1"/>
            </p:cNvPicPr>
            <p:nvPr/>
          </p:nvPicPr>
          <p:blipFill>
            <a:blip r:embed="rId3"/>
            <a:stretch>
              <a:fillRect/>
            </a:stretch>
          </p:blipFill>
          <p:spPr>
            <a:xfrm>
              <a:off x="1070811" y="1670063"/>
              <a:ext cx="5235467" cy="2927997"/>
            </a:xfrm>
            <a:prstGeom prst="rect">
              <a:avLst/>
            </a:prstGeom>
          </p:spPr>
        </p:pic>
        <p:pic>
          <p:nvPicPr>
            <p:cNvPr id="7" name="Picture 6" descr="Download HD Macbook Mockup Png Transparent PNG Image - NicePNG.com">
              <a:extLst>
                <a:ext uri="{FF2B5EF4-FFF2-40B4-BE49-F238E27FC236}">
                  <a16:creationId xmlns:a16="http://schemas.microsoft.com/office/drawing/2014/main" id="{28943405-0537-B321-637D-EE6AA08C00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3488" y="1449694"/>
              <a:ext cx="6790112" cy="395861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0346EE07-07E5-1EFF-AA88-9F7056934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248" y="1445579"/>
            <a:ext cx="677407" cy="7078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eautiful Soup 4 | Funthon">
            <a:extLst>
              <a:ext uri="{FF2B5EF4-FFF2-40B4-BE49-F238E27FC236}">
                <a16:creationId xmlns:a16="http://schemas.microsoft.com/office/drawing/2014/main" id="{8C471B59-C9F4-8AA3-DD6A-A4FF971FA5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987" y="1344725"/>
            <a:ext cx="2337105" cy="10048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8279DEA-C7F8-B1B6-97AF-40581AEE96F4}"/>
              </a:ext>
            </a:extLst>
          </p:cNvPr>
          <p:cNvPicPr>
            <a:picLocks noChangeAspect="1"/>
          </p:cNvPicPr>
          <p:nvPr/>
        </p:nvPicPr>
        <p:blipFill rotWithShape="1">
          <a:blip r:embed="rId7"/>
          <a:srcRect t="792"/>
          <a:stretch/>
        </p:blipFill>
        <p:spPr>
          <a:xfrm>
            <a:off x="5382187" y="1288654"/>
            <a:ext cx="3039855" cy="3938275"/>
          </a:xfrm>
          <a:prstGeom prst="rect">
            <a:avLst/>
          </a:prstGeom>
        </p:spPr>
      </p:pic>
      <p:cxnSp>
        <p:nvCxnSpPr>
          <p:cNvPr id="12" name="Straight Connector 11">
            <a:extLst>
              <a:ext uri="{FF2B5EF4-FFF2-40B4-BE49-F238E27FC236}">
                <a16:creationId xmlns:a16="http://schemas.microsoft.com/office/drawing/2014/main" id="{D2044C38-26E8-143B-D99D-237E9B9D9B9C}"/>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F9F590-BF0D-78D4-DA02-DA58471FDD46}"/>
              </a:ext>
            </a:extLst>
          </p:cNvPr>
          <p:cNvSpPr/>
          <p:nvPr/>
        </p:nvSpPr>
        <p:spPr>
          <a:xfrm>
            <a:off x="8629722" y="1288654"/>
            <a:ext cx="3039855" cy="51049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Initial Data</a:t>
            </a:r>
          </a:p>
        </p:txBody>
      </p:sp>
      <p:sp>
        <p:nvSpPr>
          <p:cNvPr id="15" name="Rectangle 14">
            <a:extLst>
              <a:ext uri="{FF2B5EF4-FFF2-40B4-BE49-F238E27FC236}">
                <a16:creationId xmlns:a16="http://schemas.microsoft.com/office/drawing/2014/main" id="{EA8A753F-FEFB-16D8-F5B1-2F27AF3E3634}"/>
              </a:ext>
            </a:extLst>
          </p:cNvPr>
          <p:cNvSpPr/>
          <p:nvPr/>
        </p:nvSpPr>
        <p:spPr>
          <a:xfrm>
            <a:off x="8629721" y="1998199"/>
            <a:ext cx="3039855" cy="14730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We picked </a:t>
            </a:r>
            <a:r>
              <a:rPr lang="en-US" sz="1600" b="1" dirty="0">
                <a:solidFill>
                  <a:schemeClr val="tx1"/>
                </a:solidFill>
                <a:latin typeface="Arial"/>
                <a:cs typeface="Arial"/>
              </a:rPr>
              <a:t>general</a:t>
            </a:r>
            <a:r>
              <a:rPr lang="en-US" sz="1600" dirty="0">
                <a:solidFill>
                  <a:schemeClr val="tx1"/>
                </a:solidFill>
                <a:latin typeface="Arial"/>
                <a:cs typeface="Arial"/>
              </a:rPr>
              <a:t> and </a:t>
            </a:r>
            <a:r>
              <a:rPr lang="en-US" sz="1600" b="1" dirty="0">
                <a:solidFill>
                  <a:schemeClr val="tx1"/>
                </a:solidFill>
                <a:latin typeface="Arial"/>
                <a:cs typeface="Arial"/>
              </a:rPr>
              <a:t>specific</a:t>
            </a:r>
            <a:r>
              <a:rPr lang="en-US" sz="1600" dirty="0">
                <a:solidFill>
                  <a:schemeClr val="tx1"/>
                </a:solidFill>
                <a:latin typeface="Arial"/>
                <a:cs typeface="Arial"/>
              </a:rPr>
              <a:t> data that was most descriptive of a players’ style</a:t>
            </a:r>
          </a:p>
        </p:txBody>
      </p:sp>
      <p:sp>
        <p:nvSpPr>
          <p:cNvPr id="16" name="Rectangle 15">
            <a:extLst>
              <a:ext uri="{FF2B5EF4-FFF2-40B4-BE49-F238E27FC236}">
                <a16:creationId xmlns:a16="http://schemas.microsoft.com/office/drawing/2014/main" id="{6C4F9066-E5E8-AF6C-306D-6CFE1D421BD9}"/>
              </a:ext>
            </a:extLst>
          </p:cNvPr>
          <p:cNvSpPr/>
          <p:nvPr/>
        </p:nvSpPr>
        <p:spPr>
          <a:xfrm>
            <a:off x="8629722" y="3670300"/>
            <a:ext cx="3039855" cy="155662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Collected up to </a:t>
            </a:r>
            <a:r>
              <a:rPr lang="en-US" sz="1600" b="1" dirty="0">
                <a:solidFill>
                  <a:schemeClr val="tx1"/>
                </a:solidFill>
                <a:latin typeface="Arial"/>
                <a:cs typeface="Arial"/>
              </a:rPr>
              <a:t>292 Columns </a:t>
            </a:r>
            <a:r>
              <a:rPr lang="en-US" sz="1600" dirty="0">
                <a:solidFill>
                  <a:schemeClr val="tx1"/>
                </a:solidFill>
                <a:latin typeface="Arial"/>
                <a:cs typeface="Arial"/>
              </a:rPr>
              <a:t>of statistics to paint a comprehensive picture of the player</a:t>
            </a:r>
          </a:p>
        </p:txBody>
      </p:sp>
    </p:spTree>
    <p:extLst>
      <p:ext uri="{BB962C8B-B14F-4D97-AF65-F5344CB8AC3E}">
        <p14:creationId xmlns:p14="http://schemas.microsoft.com/office/powerpoint/2010/main" val="305220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88A87-B8D0-E433-E1BB-55A6420BF7BC}"/>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Cleaning and Curation: Upon initial </a:t>
            </a:r>
            <a:r>
              <a:rPr lang="en-SG" sz="2000" b="1" dirty="0">
                <a:solidFill>
                  <a:srgbClr val="C00000"/>
                </a:solidFill>
                <a:latin typeface="Arial"/>
                <a:cs typeface="Arial"/>
              </a:rPr>
              <a:t>exploration</a:t>
            </a:r>
            <a:r>
              <a:rPr lang="en-SG" sz="2000" b="1" dirty="0">
                <a:latin typeface="Arial"/>
                <a:cs typeface="Arial"/>
              </a:rPr>
              <a:t>, there was a need to further </a:t>
            </a:r>
            <a:r>
              <a:rPr lang="en-SG" sz="2000" b="1" dirty="0">
                <a:solidFill>
                  <a:srgbClr val="C00000"/>
                </a:solidFill>
                <a:latin typeface="Arial"/>
                <a:cs typeface="Arial"/>
              </a:rPr>
              <a:t>clean</a:t>
            </a:r>
            <a:r>
              <a:rPr lang="en-SG" sz="2000" b="1" dirty="0">
                <a:latin typeface="Arial"/>
                <a:cs typeface="Arial"/>
              </a:rPr>
              <a:t> and select for relevant features to build our </a:t>
            </a:r>
            <a:r>
              <a:rPr lang="en-SG" sz="2000" b="1" dirty="0">
                <a:solidFill>
                  <a:srgbClr val="C00000"/>
                </a:solidFill>
                <a:latin typeface="Arial"/>
                <a:cs typeface="Arial"/>
              </a:rPr>
              <a:t>Data Set</a:t>
            </a:r>
            <a:endParaRPr lang="en-SG" sz="2000" dirty="0">
              <a:solidFill>
                <a:srgbClr val="C00000"/>
              </a:solidFill>
              <a:effectLst/>
              <a:latin typeface="Arial"/>
              <a:cs typeface="Arial"/>
            </a:endParaRPr>
          </a:p>
        </p:txBody>
      </p:sp>
      <p:cxnSp>
        <p:nvCxnSpPr>
          <p:cNvPr id="5" name="Straight Connector 4">
            <a:extLst>
              <a:ext uri="{FF2B5EF4-FFF2-40B4-BE49-F238E27FC236}">
                <a16:creationId xmlns:a16="http://schemas.microsoft.com/office/drawing/2014/main" id="{7C7CC147-EE0C-1101-E0EE-F6D17F77C5B5}"/>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DF5DE83-4F8C-0091-5FC7-1A83978720F4}"/>
              </a:ext>
            </a:extLst>
          </p:cNvPr>
          <p:cNvSpPr/>
          <p:nvPr/>
        </p:nvSpPr>
        <p:spPr>
          <a:xfrm>
            <a:off x="379412" y="1017476"/>
            <a:ext cx="11342688" cy="707878"/>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Too many variables can negatively impact a model if they are irrelevant or partially relevant </a:t>
            </a:r>
          </a:p>
        </p:txBody>
      </p:sp>
      <p:pic>
        <p:nvPicPr>
          <p:cNvPr id="2" name="Picture 1">
            <a:extLst>
              <a:ext uri="{FF2B5EF4-FFF2-40B4-BE49-F238E27FC236}">
                <a16:creationId xmlns:a16="http://schemas.microsoft.com/office/drawing/2014/main" id="{167A6474-37C7-CBD6-6902-8F37689D52D4}"/>
              </a:ext>
            </a:extLst>
          </p:cNvPr>
          <p:cNvPicPr>
            <a:picLocks noChangeAspect="1"/>
          </p:cNvPicPr>
          <p:nvPr/>
        </p:nvPicPr>
        <p:blipFill>
          <a:blip r:embed="rId3"/>
          <a:stretch>
            <a:fillRect/>
          </a:stretch>
        </p:blipFill>
        <p:spPr>
          <a:xfrm>
            <a:off x="6096000" y="3011221"/>
            <a:ext cx="2796688" cy="2678518"/>
          </a:xfrm>
          <a:prstGeom prst="rect">
            <a:avLst/>
          </a:prstGeom>
        </p:spPr>
      </p:pic>
      <p:pic>
        <p:nvPicPr>
          <p:cNvPr id="8" name="Picture 7">
            <a:extLst>
              <a:ext uri="{FF2B5EF4-FFF2-40B4-BE49-F238E27FC236}">
                <a16:creationId xmlns:a16="http://schemas.microsoft.com/office/drawing/2014/main" id="{BF9CA4AF-AF3B-B5C0-5433-0F84F0C329FA}"/>
              </a:ext>
            </a:extLst>
          </p:cNvPr>
          <p:cNvPicPr>
            <a:picLocks noChangeAspect="1"/>
          </p:cNvPicPr>
          <p:nvPr/>
        </p:nvPicPr>
        <p:blipFill>
          <a:blip r:embed="rId4"/>
          <a:stretch>
            <a:fillRect/>
          </a:stretch>
        </p:blipFill>
        <p:spPr>
          <a:xfrm>
            <a:off x="9094033" y="3011221"/>
            <a:ext cx="2604254" cy="2588045"/>
          </a:xfrm>
          <a:prstGeom prst="rect">
            <a:avLst/>
          </a:prstGeom>
        </p:spPr>
      </p:pic>
      <p:sp>
        <p:nvSpPr>
          <p:cNvPr id="9" name="Rectangle 8">
            <a:extLst>
              <a:ext uri="{FF2B5EF4-FFF2-40B4-BE49-F238E27FC236}">
                <a16:creationId xmlns:a16="http://schemas.microsoft.com/office/drawing/2014/main" id="{C7D84DB4-404F-A197-989C-78A86DBC7404}"/>
              </a:ext>
            </a:extLst>
          </p:cNvPr>
          <p:cNvSpPr/>
          <p:nvPr/>
        </p:nvSpPr>
        <p:spPr>
          <a:xfrm>
            <a:off x="379412" y="2283893"/>
            <a:ext cx="5092700" cy="707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a:cs typeface="Arial"/>
              </a:rPr>
              <a:t>Hence, we engaged in </a:t>
            </a:r>
            <a:r>
              <a:rPr lang="en-US" b="1" dirty="0">
                <a:solidFill>
                  <a:srgbClr val="C00000"/>
                </a:solidFill>
                <a:latin typeface="Arial"/>
                <a:cs typeface="Arial"/>
              </a:rPr>
              <a:t>Dimension Reduction</a:t>
            </a:r>
          </a:p>
        </p:txBody>
      </p:sp>
      <p:sp>
        <p:nvSpPr>
          <p:cNvPr id="10" name="Rectangle 9">
            <a:extLst>
              <a:ext uri="{FF2B5EF4-FFF2-40B4-BE49-F238E27FC236}">
                <a16:creationId xmlns:a16="http://schemas.microsoft.com/office/drawing/2014/main" id="{4E81A8EC-69A7-6C2E-3212-1E372042FFFD}"/>
              </a:ext>
            </a:extLst>
          </p:cNvPr>
          <p:cNvSpPr/>
          <p:nvPr/>
        </p:nvSpPr>
        <p:spPr>
          <a:xfrm>
            <a:off x="493713" y="4413923"/>
            <a:ext cx="5360988" cy="108220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rial"/>
                <a:cs typeface="Arial"/>
              </a:rPr>
              <a:t>In order to eliminate irrelevant/partially relevant data, we considered the </a:t>
            </a:r>
            <a:r>
              <a:rPr lang="en-US" sz="1600" b="1" dirty="0">
                <a:solidFill>
                  <a:schemeClr val="tx1"/>
                </a:solidFill>
                <a:latin typeface="Arial"/>
                <a:cs typeface="Arial"/>
              </a:rPr>
              <a:t>Correlation</a:t>
            </a:r>
            <a:r>
              <a:rPr lang="en-US" sz="1600" dirty="0">
                <a:solidFill>
                  <a:schemeClr val="tx1"/>
                </a:solidFill>
                <a:latin typeface="Arial"/>
                <a:cs typeface="Arial"/>
              </a:rPr>
              <a:t> between various data points. </a:t>
            </a:r>
          </a:p>
        </p:txBody>
      </p:sp>
      <p:sp>
        <p:nvSpPr>
          <p:cNvPr id="11" name="Triangle 10">
            <a:extLst>
              <a:ext uri="{FF2B5EF4-FFF2-40B4-BE49-F238E27FC236}">
                <a16:creationId xmlns:a16="http://schemas.microsoft.com/office/drawing/2014/main" id="{7F83DA9F-983E-7F80-753A-97AA75CD8C1F}"/>
              </a:ext>
            </a:extLst>
          </p:cNvPr>
          <p:cNvSpPr/>
          <p:nvPr/>
        </p:nvSpPr>
        <p:spPr>
          <a:xfrm rot="10800000">
            <a:off x="2487611" y="1957129"/>
            <a:ext cx="87630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86A8DE-5388-6069-4BB3-908078EBF7CD}"/>
              </a:ext>
            </a:extLst>
          </p:cNvPr>
          <p:cNvSpPr/>
          <p:nvPr/>
        </p:nvSpPr>
        <p:spPr>
          <a:xfrm>
            <a:off x="6096000" y="2461693"/>
            <a:ext cx="2649905" cy="433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a:cs typeface="Arial"/>
              </a:rPr>
              <a:t>Heat Maps</a:t>
            </a:r>
          </a:p>
        </p:txBody>
      </p:sp>
      <p:sp>
        <p:nvSpPr>
          <p:cNvPr id="13" name="Rectangle 12">
            <a:extLst>
              <a:ext uri="{FF2B5EF4-FFF2-40B4-BE49-F238E27FC236}">
                <a16:creationId xmlns:a16="http://schemas.microsoft.com/office/drawing/2014/main" id="{F7777F9A-D941-1908-7A5F-D4961CB37522}"/>
              </a:ext>
            </a:extLst>
          </p:cNvPr>
          <p:cNvSpPr/>
          <p:nvPr/>
        </p:nvSpPr>
        <p:spPr>
          <a:xfrm>
            <a:off x="9071208" y="2461693"/>
            <a:ext cx="2649905" cy="433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rial"/>
                <a:cs typeface="Arial"/>
              </a:rPr>
              <a:t>Correlation Graphs</a:t>
            </a:r>
          </a:p>
        </p:txBody>
      </p:sp>
      <p:pic>
        <p:nvPicPr>
          <p:cNvPr id="10242" name="Picture 2">
            <a:extLst>
              <a:ext uri="{FF2B5EF4-FFF2-40B4-BE49-F238E27FC236}">
                <a16:creationId xmlns:a16="http://schemas.microsoft.com/office/drawing/2014/main" id="{EDC4559B-6AE8-5DB4-B25F-C0E84655B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282" y="2782368"/>
            <a:ext cx="1840958" cy="184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043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61FE96-BBCF-0352-3125-F521702A0F2A}"/>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Cleaning and Curation: However, there were still a significant number of columns in the </a:t>
            </a:r>
            <a:r>
              <a:rPr lang="en-SG" sz="2000" b="1" dirty="0">
                <a:solidFill>
                  <a:srgbClr val="C00000"/>
                </a:solidFill>
                <a:latin typeface="Arial"/>
                <a:cs typeface="Arial"/>
              </a:rPr>
              <a:t>Data Set </a:t>
            </a:r>
            <a:r>
              <a:rPr lang="en-SG" sz="2000" b="1" dirty="0">
                <a:latin typeface="Arial"/>
                <a:cs typeface="Arial"/>
              </a:rPr>
              <a:t>which could negatively impact the analysis   </a:t>
            </a:r>
            <a:endParaRPr lang="en-SG" sz="2000" dirty="0">
              <a:solidFill>
                <a:srgbClr val="C00000"/>
              </a:solidFill>
              <a:effectLst/>
              <a:latin typeface="Arial"/>
              <a:cs typeface="Arial"/>
            </a:endParaRPr>
          </a:p>
        </p:txBody>
      </p:sp>
      <p:pic>
        <p:nvPicPr>
          <p:cNvPr id="3" name="Picture 2">
            <a:extLst>
              <a:ext uri="{FF2B5EF4-FFF2-40B4-BE49-F238E27FC236}">
                <a16:creationId xmlns:a16="http://schemas.microsoft.com/office/drawing/2014/main" id="{209BA2FE-113A-4E44-EEAA-A3A2E33B2BD3}"/>
              </a:ext>
            </a:extLst>
          </p:cNvPr>
          <p:cNvPicPr>
            <a:picLocks noChangeAspect="1"/>
          </p:cNvPicPr>
          <p:nvPr/>
        </p:nvPicPr>
        <p:blipFill>
          <a:blip r:embed="rId3"/>
          <a:stretch>
            <a:fillRect/>
          </a:stretch>
        </p:blipFill>
        <p:spPr>
          <a:xfrm>
            <a:off x="6159785" y="1451609"/>
            <a:ext cx="5099829" cy="4701540"/>
          </a:xfrm>
          <a:prstGeom prst="rect">
            <a:avLst/>
          </a:prstGeom>
        </p:spPr>
      </p:pic>
      <p:pic>
        <p:nvPicPr>
          <p:cNvPr id="4" name="Picture 3">
            <a:extLst>
              <a:ext uri="{FF2B5EF4-FFF2-40B4-BE49-F238E27FC236}">
                <a16:creationId xmlns:a16="http://schemas.microsoft.com/office/drawing/2014/main" id="{1687931C-3D6F-7937-94A5-CF525E760464}"/>
              </a:ext>
            </a:extLst>
          </p:cNvPr>
          <p:cNvPicPr>
            <a:picLocks noChangeAspect="1"/>
          </p:cNvPicPr>
          <p:nvPr/>
        </p:nvPicPr>
        <p:blipFill>
          <a:blip r:embed="rId4"/>
          <a:stretch>
            <a:fillRect/>
          </a:stretch>
        </p:blipFill>
        <p:spPr>
          <a:xfrm>
            <a:off x="337816" y="1508760"/>
            <a:ext cx="4933493" cy="4701540"/>
          </a:xfrm>
          <a:prstGeom prst="rect">
            <a:avLst/>
          </a:prstGeom>
        </p:spPr>
      </p:pic>
      <p:sp>
        <p:nvSpPr>
          <p:cNvPr id="5" name="Rectangle 4">
            <a:extLst>
              <a:ext uri="{FF2B5EF4-FFF2-40B4-BE49-F238E27FC236}">
                <a16:creationId xmlns:a16="http://schemas.microsoft.com/office/drawing/2014/main" id="{0B29A703-2DF4-94FD-75CD-1084960EF4E4}"/>
              </a:ext>
            </a:extLst>
          </p:cNvPr>
          <p:cNvSpPr/>
          <p:nvPr/>
        </p:nvSpPr>
        <p:spPr>
          <a:xfrm>
            <a:off x="642302" y="1017476"/>
            <a:ext cx="4444048" cy="47985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Before</a:t>
            </a:r>
          </a:p>
        </p:txBody>
      </p:sp>
      <p:sp>
        <p:nvSpPr>
          <p:cNvPr id="6" name="Rectangle 5">
            <a:extLst>
              <a:ext uri="{FF2B5EF4-FFF2-40B4-BE49-F238E27FC236}">
                <a16:creationId xmlns:a16="http://schemas.microsoft.com/office/drawing/2014/main" id="{4CFB2AC5-624F-AA94-C0D3-1183422A299E}"/>
              </a:ext>
            </a:extLst>
          </p:cNvPr>
          <p:cNvSpPr/>
          <p:nvPr/>
        </p:nvSpPr>
        <p:spPr>
          <a:xfrm>
            <a:off x="6489416" y="1017476"/>
            <a:ext cx="4444048" cy="47985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After</a:t>
            </a:r>
          </a:p>
        </p:txBody>
      </p:sp>
      <p:cxnSp>
        <p:nvCxnSpPr>
          <p:cNvPr id="7" name="Straight Connector 6">
            <a:extLst>
              <a:ext uri="{FF2B5EF4-FFF2-40B4-BE49-F238E27FC236}">
                <a16:creationId xmlns:a16="http://schemas.microsoft.com/office/drawing/2014/main" id="{5BDBD45F-CB6D-FE7E-0E08-79F4C68C637F}"/>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27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61FE96-BBCF-0352-3125-F521702A0F2A}"/>
              </a:ext>
            </a:extLst>
          </p:cNvPr>
          <p:cNvSpPr txBox="1"/>
          <p:nvPr/>
        </p:nvSpPr>
        <p:spPr>
          <a:xfrm>
            <a:off x="379412" y="101970"/>
            <a:ext cx="10755434" cy="707886"/>
          </a:xfrm>
          <a:prstGeom prst="rect">
            <a:avLst/>
          </a:prstGeom>
          <a:noFill/>
        </p:spPr>
        <p:txBody>
          <a:bodyPr wrap="square" lIns="91440" tIns="45720" rIns="91440" bIns="45720" rtlCol="0" anchor="t">
            <a:spAutoFit/>
          </a:bodyPr>
          <a:lstStyle/>
          <a:p>
            <a:r>
              <a:rPr lang="en-SG" sz="2000" b="1" dirty="0">
                <a:latin typeface="Arial"/>
                <a:cs typeface="Arial"/>
              </a:rPr>
              <a:t>Cleaning and Curation: However, there were still a significant number of columns in the </a:t>
            </a:r>
            <a:r>
              <a:rPr lang="en-SG" sz="2000" b="1" dirty="0">
                <a:solidFill>
                  <a:srgbClr val="C00000"/>
                </a:solidFill>
                <a:latin typeface="Arial"/>
                <a:cs typeface="Arial"/>
              </a:rPr>
              <a:t>Data Set </a:t>
            </a:r>
            <a:r>
              <a:rPr lang="en-SG" sz="2000" b="1" dirty="0">
                <a:latin typeface="Arial"/>
                <a:cs typeface="Arial"/>
              </a:rPr>
              <a:t>which could negatively impact the analysis   </a:t>
            </a:r>
            <a:endParaRPr lang="en-SG" sz="2000" dirty="0">
              <a:solidFill>
                <a:srgbClr val="C00000"/>
              </a:solidFill>
              <a:effectLst/>
              <a:latin typeface="Arial"/>
              <a:cs typeface="Arial"/>
            </a:endParaRPr>
          </a:p>
        </p:txBody>
      </p:sp>
      <p:pic>
        <p:nvPicPr>
          <p:cNvPr id="3" name="Picture 2">
            <a:extLst>
              <a:ext uri="{FF2B5EF4-FFF2-40B4-BE49-F238E27FC236}">
                <a16:creationId xmlns:a16="http://schemas.microsoft.com/office/drawing/2014/main" id="{209BA2FE-113A-4E44-EEAA-A3A2E33B2BD3}"/>
              </a:ext>
            </a:extLst>
          </p:cNvPr>
          <p:cNvPicPr>
            <a:picLocks noChangeAspect="1"/>
          </p:cNvPicPr>
          <p:nvPr/>
        </p:nvPicPr>
        <p:blipFill>
          <a:blip r:embed="rId3"/>
          <a:stretch>
            <a:fillRect/>
          </a:stretch>
        </p:blipFill>
        <p:spPr>
          <a:xfrm>
            <a:off x="6159785" y="1451609"/>
            <a:ext cx="5099829" cy="4701540"/>
          </a:xfrm>
          <a:prstGeom prst="rect">
            <a:avLst/>
          </a:prstGeom>
        </p:spPr>
      </p:pic>
      <p:pic>
        <p:nvPicPr>
          <p:cNvPr id="4" name="Picture 3">
            <a:extLst>
              <a:ext uri="{FF2B5EF4-FFF2-40B4-BE49-F238E27FC236}">
                <a16:creationId xmlns:a16="http://schemas.microsoft.com/office/drawing/2014/main" id="{1687931C-3D6F-7937-94A5-CF525E760464}"/>
              </a:ext>
            </a:extLst>
          </p:cNvPr>
          <p:cNvPicPr>
            <a:picLocks noChangeAspect="1"/>
          </p:cNvPicPr>
          <p:nvPr/>
        </p:nvPicPr>
        <p:blipFill>
          <a:blip r:embed="rId4"/>
          <a:stretch>
            <a:fillRect/>
          </a:stretch>
        </p:blipFill>
        <p:spPr>
          <a:xfrm>
            <a:off x="337816" y="1508760"/>
            <a:ext cx="4933493" cy="4701540"/>
          </a:xfrm>
          <a:prstGeom prst="rect">
            <a:avLst/>
          </a:prstGeom>
        </p:spPr>
      </p:pic>
      <p:sp>
        <p:nvSpPr>
          <p:cNvPr id="5" name="Rectangle 4">
            <a:extLst>
              <a:ext uri="{FF2B5EF4-FFF2-40B4-BE49-F238E27FC236}">
                <a16:creationId xmlns:a16="http://schemas.microsoft.com/office/drawing/2014/main" id="{0B29A703-2DF4-94FD-75CD-1084960EF4E4}"/>
              </a:ext>
            </a:extLst>
          </p:cNvPr>
          <p:cNvSpPr/>
          <p:nvPr/>
        </p:nvSpPr>
        <p:spPr>
          <a:xfrm>
            <a:off x="642302" y="1017476"/>
            <a:ext cx="4444048" cy="47985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Before</a:t>
            </a:r>
          </a:p>
        </p:txBody>
      </p:sp>
      <p:sp>
        <p:nvSpPr>
          <p:cNvPr id="6" name="Rectangle 5">
            <a:extLst>
              <a:ext uri="{FF2B5EF4-FFF2-40B4-BE49-F238E27FC236}">
                <a16:creationId xmlns:a16="http://schemas.microsoft.com/office/drawing/2014/main" id="{4CFB2AC5-624F-AA94-C0D3-1183422A299E}"/>
              </a:ext>
            </a:extLst>
          </p:cNvPr>
          <p:cNvSpPr/>
          <p:nvPr/>
        </p:nvSpPr>
        <p:spPr>
          <a:xfrm>
            <a:off x="6489416" y="1017476"/>
            <a:ext cx="4444048" cy="479853"/>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panose="020B0604020202020204" pitchFamily="34" charset="0"/>
                <a:cs typeface="Arial" panose="020B0604020202020204" pitchFamily="34" charset="0"/>
              </a:rPr>
              <a:t>After</a:t>
            </a:r>
          </a:p>
        </p:txBody>
      </p:sp>
      <p:cxnSp>
        <p:nvCxnSpPr>
          <p:cNvPr id="7" name="Straight Connector 6">
            <a:extLst>
              <a:ext uri="{FF2B5EF4-FFF2-40B4-BE49-F238E27FC236}">
                <a16:creationId xmlns:a16="http://schemas.microsoft.com/office/drawing/2014/main" id="{5BDBD45F-CB6D-FE7E-0E08-79F4C68C637F}"/>
              </a:ext>
            </a:extLst>
          </p:cNvPr>
          <p:cNvCxnSpPr>
            <a:cxnSpLocks/>
          </p:cNvCxnSpPr>
          <p:nvPr/>
        </p:nvCxnSpPr>
        <p:spPr>
          <a:xfrm>
            <a:off x="3618746" y="6487159"/>
            <a:ext cx="168724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63DED65-F7C2-86C7-444C-485E2F43B8B7}"/>
              </a:ext>
            </a:extLst>
          </p:cNvPr>
          <p:cNvSpPr/>
          <p:nvPr/>
        </p:nvSpPr>
        <p:spPr>
          <a:xfrm>
            <a:off x="0" y="-5716"/>
            <a:ext cx="12195671" cy="685800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58A4AE4-0B66-8620-F5E4-DD1C9B098F39}"/>
              </a:ext>
            </a:extLst>
          </p:cNvPr>
          <p:cNvSpPr/>
          <p:nvPr/>
        </p:nvSpPr>
        <p:spPr>
          <a:xfrm>
            <a:off x="3671" y="2593130"/>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400" b="1" dirty="0">
                <a:solidFill>
                  <a:schemeClr val="tx1"/>
                </a:solidFill>
                <a:latin typeface="Arial"/>
                <a:cs typeface="Arial"/>
              </a:rPr>
              <a:t>Thus, w</a:t>
            </a:r>
            <a:r>
              <a:rPr lang="en-SG" sz="2400" b="1" dirty="0">
                <a:solidFill>
                  <a:schemeClr val="tx1"/>
                </a:solidFill>
                <a:effectLst/>
                <a:latin typeface="Arial"/>
                <a:cs typeface="Arial"/>
              </a:rPr>
              <a:t>e need an </a:t>
            </a:r>
            <a:r>
              <a:rPr lang="en-SG" sz="2400" b="1" dirty="0">
                <a:solidFill>
                  <a:srgbClr val="C00000"/>
                </a:solidFill>
                <a:effectLst/>
                <a:latin typeface="Arial"/>
                <a:cs typeface="Arial"/>
              </a:rPr>
              <a:t>alternative method </a:t>
            </a:r>
            <a:r>
              <a:rPr lang="en-SG" sz="2400" b="1" dirty="0">
                <a:solidFill>
                  <a:schemeClr val="tx1"/>
                </a:solidFill>
                <a:effectLst/>
                <a:latin typeface="Arial"/>
                <a:cs typeface="Arial"/>
              </a:rPr>
              <a:t>to reduce the dimensionality of the data</a:t>
            </a:r>
            <a:endParaRPr lang="en-SG" sz="2400" dirty="0">
              <a:solidFill>
                <a:srgbClr val="C00000"/>
              </a:solidFill>
              <a:effectLst/>
              <a:latin typeface="Arial"/>
              <a:cs typeface="Arial"/>
            </a:endParaRPr>
          </a:p>
        </p:txBody>
      </p:sp>
    </p:spTree>
    <p:extLst>
      <p:ext uri="{BB962C8B-B14F-4D97-AF65-F5344CB8AC3E}">
        <p14:creationId xmlns:p14="http://schemas.microsoft.com/office/powerpoint/2010/main" val="1856670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BB4331768F3048B296DF79E34C6BF0" ma:contentTypeVersion="2" ma:contentTypeDescription="Create a new document." ma:contentTypeScope="" ma:versionID="fef92725bd798701a3533d4bdc063b72">
  <xsd:schema xmlns:xsd="http://www.w3.org/2001/XMLSchema" xmlns:xs="http://www.w3.org/2001/XMLSchema" xmlns:p="http://schemas.microsoft.com/office/2006/metadata/properties" xmlns:ns2="d23a453e-6c37-45ea-abad-1169e1c5bb77" targetNamespace="http://schemas.microsoft.com/office/2006/metadata/properties" ma:root="true" ma:fieldsID="888e42c01cdda526cf9fa2393f7ea5bd" ns2:_="">
    <xsd:import namespace="d23a453e-6c37-45ea-abad-1169e1c5bb7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3a453e-6c37-45ea-abad-1169e1c5bb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9DBB3D-6751-4602-9ACD-EE09B994D5AD}">
  <ds:schemaRefs>
    <ds:schemaRef ds:uri="http://schemas.microsoft.com/sharepoint/v3/contenttype/forms"/>
  </ds:schemaRefs>
</ds:datastoreItem>
</file>

<file path=customXml/itemProps2.xml><?xml version="1.0" encoding="utf-8"?>
<ds:datastoreItem xmlns:ds="http://schemas.openxmlformats.org/officeDocument/2006/customXml" ds:itemID="{DA264A16-3B67-4ADC-A932-212C1DA841EA}">
  <ds:schemaRefs>
    <ds:schemaRef ds:uri="d23a453e-6c37-45ea-abad-1169e1c5bb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7B3F89-3E55-4A8B-8DD2-BDAEC57796A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1535</TotalTime>
  <Words>3279</Words>
  <Application>Microsoft Macintosh PowerPoint</Application>
  <PresentationFormat>Widescreen</PresentationFormat>
  <Paragraphs>353</Paragraphs>
  <Slides>33</Slides>
  <Notes>19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#ADVAIT BHARAT DESHPANDE#</dc:creator>
  <cp:lastModifiedBy>#ADVAIT BHARAT DESHPANDE#</cp:lastModifiedBy>
  <cp:revision>1</cp:revision>
  <dcterms:created xsi:type="dcterms:W3CDTF">2022-04-24T06:36:49Z</dcterms:created>
  <dcterms:modified xsi:type="dcterms:W3CDTF">2022-04-25T08:16:21Z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0x010100B5BB4331768F3048B296DF79E34C6BF0</vt:lpwstr>
  </property>
</Properties>
</file>